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U DANUT ZIPISI" initials="ADZ" lastIdx="1" clrIdx="0">
    <p:extLst>
      <p:ext uri="{19B8F6BF-5375-455C-9EA6-DF929625EA0E}">
        <p15:presenceInfo xmlns:p15="http://schemas.microsoft.com/office/powerpoint/2012/main" userId="ALEXANDRU DANUT ZIPI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37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815" autoAdjust="0"/>
    <p:restoredTop sz="94660"/>
  </p:normalViewPr>
  <p:slideViewPr>
    <p:cSldViewPr snapToGrid="0">
      <p:cViewPr>
        <p:scale>
          <a:sx n="50" d="100"/>
          <a:sy n="50" d="100"/>
        </p:scale>
        <p:origin x="-2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0FBD-7756-4AA5-84BE-3B18BF355F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DA29A7-CE8A-49EB-AE42-1795AED3A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F1F7BD-BEBD-4FDB-B1AA-B559FCAAB54D}"/>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2BE3C93B-A141-4E5A-8533-0992216BD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78765-EBE3-4D31-8155-6BDFFD1056AF}"/>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220799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3A3A-1781-4870-B950-133655DF8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189AEF-E2F1-41A3-9F7A-E426D3B8F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72CF5-DF54-420E-876A-2B2FE522FA3F}"/>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F4F2711F-FB44-4340-A5F8-9A620CACF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DECC2-41F9-425B-8F17-22889ADC5E75}"/>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278701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E689E-947D-419B-88D6-DF4874346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EF763-B085-48AC-8821-A608084180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2412D-8C74-44F7-A881-0533158AF600}"/>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9FE16882-6095-451B-9732-EBEE8E90C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3430A-68E8-4C1A-8247-BE0E0A95F055}"/>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89987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3B8B-FD14-4356-A858-24843BA06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A0C31-756D-453E-92B2-15501903A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B3A75-A744-4882-B99C-B8A0CC4D37DD}"/>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600E9016-EE67-455C-B300-1A61AFC36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0B214-7A7F-4BBE-9C55-2957BEFAC08C}"/>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64200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A2CE-09EC-4B25-BC7D-C901E10E09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5F9608-153F-47FB-A92A-F1773CB35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CA0C67-3304-420A-86F0-3A23DCCFCA71}"/>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72C5CCAB-8130-42FB-B27F-59C6EF69B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1A7B0-F099-43E5-BDFE-3EDACCC1A9C5}"/>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334033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6E29-ACA2-4007-AE35-2AB4E1C91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470EA-04AA-46CB-A8B5-2F15B80A3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51A61C-C207-4B9F-BB84-F97C48112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F7ECC6-78E6-47E8-B2CE-24D50A2626FF}"/>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6" name="Footer Placeholder 5">
            <a:extLst>
              <a:ext uri="{FF2B5EF4-FFF2-40B4-BE49-F238E27FC236}">
                <a16:creationId xmlns:a16="http://schemas.microsoft.com/office/drawing/2014/main" id="{96B8B785-E8AC-4EC3-9ED5-1FF0D2D78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91B46-903C-4662-9097-7C0F12038EC8}"/>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208226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702C-4B48-4694-A66C-C8908731B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7F3F6-2E4B-4FD2-A199-C2F87339E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CC23A5-73C7-4211-8BAD-5C557CC88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A3C74-E8CE-4015-A207-5AAB4EF34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9D22B-C2A0-4BDD-AD24-573E0BBA4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A7773-C3A3-4CD7-AD16-357F1E9B67BA}"/>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8" name="Footer Placeholder 7">
            <a:extLst>
              <a:ext uri="{FF2B5EF4-FFF2-40B4-BE49-F238E27FC236}">
                <a16:creationId xmlns:a16="http://schemas.microsoft.com/office/drawing/2014/main" id="{54385775-8877-4683-BE86-B5C36FD82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819CE-865C-4E40-B234-68AF966648BF}"/>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102550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16AB-4A22-414E-B0BB-F7D5835241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05D9AF-33B6-4481-8078-4B3E3D816ACD}"/>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4" name="Footer Placeholder 3">
            <a:extLst>
              <a:ext uri="{FF2B5EF4-FFF2-40B4-BE49-F238E27FC236}">
                <a16:creationId xmlns:a16="http://schemas.microsoft.com/office/drawing/2014/main" id="{EB6E6C52-63C4-4231-99D1-8C598A2F04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91210-5484-408A-A368-E88CA90E445C}"/>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166511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44064-EED0-4029-8769-44E30226CF2D}"/>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3" name="Footer Placeholder 2">
            <a:extLst>
              <a:ext uri="{FF2B5EF4-FFF2-40B4-BE49-F238E27FC236}">
                <a16:creationId xmlns:a16="http://schemas.microsoft.com/office/drawing/2014/main" id="{A7936283-8F8F-4F06-8CB8-7B38DFBCE3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AE2DD-688D-4467-A42A-E6E92186203A}"/>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176253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3E4E-30A0-4B35-B3CA-73052E697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44D315-9797-4D6C-8578-D12997CEA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E25BA-A6A2-44E6-9B94-6EBDC67CF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5B4FF-333B-41B7-B3CE-F14847133173}"/>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6" name="Footer Placeholder 5">
            <a:extLst>
              <a:ext uri="{FF2B5EF4-FFF2-40B4-BE49-F238E27FC236}">
                <a16:creationId xmlns:a16="http://schemas.microsoft.com/office/drawing/2014/main" id="{C79ABB9E-6341-41AD-80DB-380A09676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B44A1-28D0-4505-8A2A-0047C1476A09}"/>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235996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0957-9915-4CD1-AE42-626E63DF6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48A62-2063-44D0-951A-623922E47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B78F76-BE5F-4FDB-A47A-2B15AE351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0357A-8D87-4688-A7BD-F8BF5815178D}"/>
              </a:ext>
            </a:extLst>
          </p:cNvPr>
          <p:cNvSpPr>
            <a:spLocks noGrp="1"/>
          </p:cNvSpPr>
          <p:nvPr>
            <p:ph type="dt" sz="half" idx="10"/>
          </p:nvPr>
        </p:nvSpPr>
        <p:spPr/>
        <p:txBody>
          <a:bodyPr/>
          <a:lstStyle/>
          <a:p>
            <a:fld id="{17DDEB4A-BF31-4300-80E4-C111B4D192B5}" type="datetimeFigureOut">
              <a:rPr lang="en-US" smtClean="0"/>
              <a:t>3/19/2021</a:t>
            </a:fld>
            <a:endParaRPr lang="en-US"/>
          </a:p>
        </p:txBody>
      </p:sp>
      <p:sp>
        <p:nvSpPr>
          <p:cNvPr id="6" name="Footer Placeholder 5">
            <a:extLst>
              <a:ext uri="{FF2B5EF4-FFF2-40B4-BE49-F238E27FC236}">
                <a16:creationId xmlns:a16="http://schemas.microsoft.com/office/drawing/2014/main" id="{5E3EC9BD-8C80-465F-97F8-C82997CC8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FDEA8-9D8F-43AC-91F5-462F70FAE78B}"/>
              </a:ext>
            </a:extLst>
          </p:cNvPr>
          <p:cNvSpPr>
            <a:spLocks noGrp="1"/>
          </p:cNvSpPr>
          <p:nvPr>
            <p:ph type="sldNum" sz="quarter" idx="12"/>
          </p:nvPr>
        </p:nvSpPr>
        <p:spPr/>
        <p:txBody>
          <a:bodyPr/>
          <a:lstStyle/>
          <a:p>
            <a:fld id="{D7AC765F-B01F-4408-A0CA-1A2EE50332D1}" type="slidenum">
              <a:rPr lang="en-US" smtClean="0"/>
              <a:t>‹#›</a:t>
            </a:fld>
            <a:endParaRPr lang="en-US"/>
          </a:p>
        </p:txBody>
      </p:sp>
    </p:spTree>
    <p:extLst>
      <p:ext uri="{BB962C8B-B14F-4D97-AF65-F5344CB8AC3E}">
        <p14:creationId xmlns:p14="http://schemas.microsoft.com/office/powerpoint/2010/main" val="154422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4168B-133A-47F8-8517-8B85229AA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A8CC4-88AD-4F17-A1AF-4B9ECF5A8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9F8B3-DB4A-431D-89DC-3CF9B325B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EB4A-BF31-4300-80E4-C111B4D192B5}" type="datetimeFigureOut">
              <a:rPr lang="en-US" smtClean="0"/>
              <a:t>3/19/2021</a:t>
            </a:fld>
            <a:endParaRPr lang="en-US"/>
          </a:p>
        </p:txBody>
      </p:sp>
      <p:sp>
        <p:nvSpPr>
          <p:cNvPr id="5" name="Footer Placeholder 4">
            <a:extLst>
              <a:ext uri="{FF2B5EF4-FFF2-40B4-BE49-F238E27FC236}">
                <a16:creationId xmlns:a16="http://schemas.microsoft.com/office/drawing/2014/main" id="{22CF8C0E-5057-420B-AAB1-AA462E9FD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A98F9A-A7A7-4670-AB18-117DC2FC7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C765F-B01F-4408-A0CA-1A2EE50332D1}" type="slidenum">
              <a:rPr lang="en-US" smtClean="0"/>
              <a:t>‹#›</a:t>
            </a:fld>
            <a:endParaRPr lang="en-US"/>
          </a:p>
        </p:txBody>
      </p:sp>
    </p:spTree>
    <p:extLst>
      <p:ext uri="{BB962C8B-B14F-4D97-AF65-F5344CB8AC3E}">
        <p14:creationId xmlns:p14="http://schemas.microsoft.com/office/powerpoint/2010/main" val="152226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6CF3-380C-486D-8343-FB2E71A8F0EB}"/>
              </a:ext>
            </a:extLst>
          </p:cNvPr>
          <p:cNvSpPr>
            <a:spLocks noGrp="1"/>
          </p:cNvSpPr>
          <p:nvPr>
            <p:ph type="ctrTitle"/>
          </p:nvPr>
        </p:nvSpPr>
        <p:spPr>
          <a:xfrm>
            <a:off x="1453662" y="1927274"/>
            <a:ext cx="9730154" cy="1793704"/>
          </a:xfrm>
        </p:spPr>
        <p:txBody>
          <a:bodyPr>
            <a:normAutofit fontScale="90000"/>
          </a:bodyPr>
          <a:lstStyle/>
          <a:p>
            <a:r>
              <a:rPr lang="ro-RO" sz="4800" b="1" dirty="0">
                <a:latin typeface="Arial" panose="020B0604020202020204" pitchFamily="34" charset="0"/>
                <a:cs typeface="Arial" panose="020B0604020202020204" pitchFamily="34" charset="0"/>
              </a:rPr>
              <a:t>Revoluția Franceză. De la supus la cetățean</a:t>
            </a:r>
            <a:br>
              <a:rPr lang="ro-RO" sz="4800" b="1" dirty="0">
                <a:latin typeface="Arial" panose="020B0604020202020204" pitchFamily="34" charset="0"/>
                <a:cs typeface="Arial" panose="020B0604020202020204" pitchFamily="34" charset="0"/>
              </a:rPr>
            </a:br>
            <a:r>
              <a:rPr lang="ro-RO" sz="4800" b="1" dirty="0">
                <a:latin typeface="Arial" panose="020B0604020202020204" pitchFamily="34" charset="0"/>
                <a:cs typeface="Arial" panose="020B0604020202020204" pitchFamily="34" charset="0"/>
              </a:rPr>
              <a:t>1789</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43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A6D8A-1916-413E-BD39-3225F69CB776}"/>
              </a:ext>
            </a:extLst>
          </p:cNvPr>
          <p:cNvSpPr>
            <a:spLocks noGrp="1"/>
          </p:cNvSpPr>
          <p:nvPr>
            <p:ph idx="1"/>
          </p:nvPr>
        </p:nvSpPr>
        <p:spPr>
          <a:xfrm>
            <a:off x="739725" y="798682"/>
            <a:ext cx="10837985" cy="5419237"/>
          </a:xfrm>
        </p:spPr>
        <p:txBody>
          <a:bodyPr>
            <a:normAutofit/>
          </a:bodyPr>
          <a:lstStyle/>
          <a:p>
            <a:pPr marL="0" indent="0" algn="just">
              <a:lnSpc>
                <a:spcPct val="107000"/>
              </a:lnSpc>
              <a:spcAft>
                <a:spcPts val="0"/>
              </a:spcAft>
              <a:buNone/>
            </a:pPr>
            <a:r>
              <a:rPr lang="ro-RO" sz="2800" dirty="0">
                <a:latin typeface="Arial" panose="020B0604020202020204" pitchFamily="34" charset="0"/>
                <a:ea typeface="Calibri" panose="020F0502020204030204" pitchFamily="34" charset="0"/>
                <a:cs typeface="Arial" panose="020B0604020202020204" pitchFamily="34" charset="0"/>
              </a:rPr>
              <a:t>	„</a:t>
            </a:r>
            <a:r>
              <a:rPr lang="ro-RO" sz="2800" b="1" i="1" dirty="0">
                <a:solidFill>
                  <a:srgbClr val="FF0000"/>
                </a:solidFill>
                <a:latin typeface="Arial" panose="020B0604020202020204" pitchFamily="34" charset="0"/>
                <a:ea typeface="Calibri" panose="020F0502020204030204" pitchFamily="34" charset="0"/>
                <a:cs typeface="Arial" panose="020B0604020202020204" pitchFamily="34" charset="0"/>
              </a:rPr>
              <a:t>Reprezentanții poporului francez, </a:t>
            </a:r>
            <a:r>
              <a:rPr lang="ro-RO" sz="2800" i="1" dirty="0">
                <a:latin typeface="Arial" panose="020B0604020202020204" pitchFamily="34" charset="0"/>
                <a:ea typeface="Calibri" panose="020F0502020204030204" pitchFamily="34" charset="0"/>
                <a:cs typeface="Arial" panose="020B0604020202020204" pitchFamily="34" charset="0"/>
              </a:rPr>
              <a:t>considerând că nesocotirea sau disprețuirea drepturilor omului sunt singurele cauze ale nefericirii publice, au hotărât să expună într-o declarație solemnă drepturile naturale, inalienabile ale omului; astfel ca această declarație să amintească fără încetare drepturile și îndatoririle lor iar actele puterii legislative și ale puterii executive să fie respectate.</a:t>
            </a:r>
            <a:r>
              <a:rPr lang="ro-RO" sz="28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endParaRPr lang="ro-RO" sz="2800" dirty="0">
              <a:effectLst/>
              <a:latin typeface="Arial" panose="020B0604020202020204" pitchFamily="34" charset="0"/>
              <a:ea typeface="Calibri" panose="020F0502020204030204" pitchFamily="34" charset="0"/>
              <a:cs typeface="Arial" panose="020B0604020202020204" pitchFamily="34" charset="0"/>
            </a:endParaRPr>
          </a:p>
          <a:p>
            <a:pPr marL="0" indent="0" algn="r">
              <a:lnSpc>
                <a:spcPct val="107000"/>
              </a:lnSpc>
              <a:spcAft>
                <a:spcPts val="0"/>
              </a:spcAft>
              <a:buNone/>
            </a:pPr>
            <a:r>
              <a:rPr lang="ro-RO" sz="2800" b="1" i="1" dirty="0">
                <a:latin typeface="Arial" panose="020B0604020202020204" pitchFamily="34" charset="0"/>
                <a:ea typeface="Calibri" panose="020F0502020204030204" pitchFamily="34" charset="0"/>
                <a:cs typeface="Arial" panose="020B0604020202020204" pitchFamily="34" charset="0"/>
              </a:rPr>
              <a:t>Declarația drepturilor omului și ale cetățeanului</a:t>
            </a:r>
            <a:r>
              <a:rPr lang="ro-RO" sz="2800" b="1" dirty="0">
                <a:latin typeface="Arial" panose="020B0604020202020204" pitchFamily="34" charset="0"/>
                <a:ea typeface="Calibri" panose="020F0502020204030204" pitchFamily="34" charset="0"/>
                <a:cs typeface="Arial" panose="020B0604020202020204" pitchFamily="34" charset="0"/>
              </a:rPr>
              <a:t>, 26 august 1789</a:t>
            </a:r>
            <a:endParaRPr lang="ro-RO" sz="28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99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A5D21-BC9A-456F-830B-66967CF673A4}"/>
              </a:ext>
            </a:extLst>
          </p:cNvPr>
          <p:cNvSpPr>
            <a:spLocks noGrp="1"/>
          </p:cNvSpPr>
          <p:nvPr>
            <p:ph idx="1"/>
          </p:nvPr>
        </p:nvSpPr>
        <p:spPr>
          <a:xfrm>
            <a:off x="492369" y="506437"/>
            <a:ext cx="10861431" cy="5670526"/>
          </a:xfrm>
        </p:spPr>
        <p:txBody>
          <a:bodyPr>
            <a:normAutofit fontScale="85000" lnSpcReduction="20000"/>
          </a:bodyPr>
          <a:lstStyle/>
          <a:p>
            <a:pPr marL="0" indent="0" algn="just">
              <a:lnSpc>
                <a:spcPct val="107000"/>
              </a:lnSpc>
              <a:spcAft>
                <a:spcPts val="0"/>
              </a:spcAft>
              <a:buNone/>
            </a:pPr>
            <a:r>
              <a:rPr lang="ro-RO" sz="2800" dirty="0">
                <a:latin typeface="Arial" panose="020B0604020202020204" pitchFamily="34" charset="0"/>
                <a:ea typeface="Calibri" panose="020F0502020204030204" pitchFamily="34" charset="0"/>
                <a:cs typeface="Arial" panose="020B0604020202020204" pitchFamily="34" charset="0"/>
              </a:rPr>
              <a:t>„</a:t>
            </a:r>
            <a:r>
              <a:rPr lang="ro-RO" sz="2800" i="1" dirty="0">
                <a:latin typeface="Arial" panose="020B0604020202020204" pitchFamily="34" charset="0"/>
                <a:ea typeface="Calibri" panose="020F0502020204030204" pitchFamily="34" charset="0"/>
                <a:cs typeface="Arial" panose="020B0604020202020204" pitchFamily="34" charset="0"/>
              </a:rPr>
              <a:t>I. </a:t>
            </a:r>
            <a:r>
              <a:rPr lang="ro-RO" sz="2800" b="1" i="1" dirty="0">
                <a:solidFill>
                  <a:srgbClr val="FF0000"/>
                </a:solidFill>
                <a:latin typeface="Arial" panose="020B0604020202020204" pitchFamily="34" charset="0"/>
                <a:ea typeface="Calibri" panose="020F0502020204030204" pitchFamily="34" charset="0"/>
                <a:cs typeface="Arial" panose="020B0604020202020204" pitchFamily="34" charset="0"/>
              </a:rPr>
              <a:t>Oamenii se nasc și rămân liberi și egali în drepturi </a:t>
            </a:r>
            <a:r>
              <a:rPr lang="ro-RO" sz="2800" i="1" dirty="0">
                <a:latin typeface="Arial" panose="020B0604020202020204" pitchFamily="34" charset="0"/>
                <a:ea typeface="Calibri" panose="020F0502020204030204" pitchFamily="34" charset="0"/>
                <a:cs typeface="Arial" panose="020B0604020202020204" pitchFamily="34" charset="0"/>
              </a:rPr>
              <a:t>(…).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i="1" dirty="0">
                <a:latin typeface="Arial" panose="020B0604020202020204" pitchFamily="34" charset="0"/>
                <a:ea typeface="Calibri" panose="020F0502020204030204" pitchFamily="34" charset="0"/>
                <a:cs typeface="Arial" panose="020B0604020202020204" pitchFamily="34" charset="0"/>
              </a:rPr>
              <a:t>II. Scopul oricărei asociații politice este apărarea drepturilor naturale ale omului: libertatea, proprietatea și rezistența la opresiune (...).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i="1" dirty="0">
                <a:latin typeface="Arial" panose="020B0604020202020204" pitchFamily="34" charset="0"/>
                <a:ea typeface="Calibri" panose="020F0502020204030204" pitchFamily="34" charset="0"/>
                <a:cs typeface="Arial" panose="020B0604020202020204" pitchFamily="34" charset="0"/>
              </a:rPr>
              <a:t>IV. Libertatea constă în a face tot ce nu dăunează altuia (…).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i="1" dirty="0">
                <a:latin typeface="Arial" panose="020B0604020202020204" pitchFamily="34" charset="0"/>
                <a:ea typeface="Calibri" panose="020F0502020204030204" pitchFamily="34" charset="0"/>
                <a:cs typeface="Arial" panose="020B0604020202020204" pitchFamily="34" charset="0"/>
              </a:rPr>
              <a:t>VI: Legea este expresia voinței generale (...).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i="1" dirty="0">
                <a:latin typeface="Arial" panose="020B0604020202020204" pitchFamily="34" charset="0"/>
                <a:ea typeface="Calibri" panose="020F0502020204030204" pitchFamily="34" charset="0"/>
                <a:cs typeface="Arial" panose="020B0604020202020204" pitchFamily="34" charset="0"/>
              </a:rPr>
              <a:t>X. Nimeni nu poate fi tras la răspundere pentru opiniile sale fie ele chiar religioase.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i="1" dirty="0">
                <a:latin typeface="Arial" panose="020B0604020202020204" pitchFamily="34" charset="0"/>
                <a:ea typeface="Calibri" panose="020F0502020204030204" pitchFamily="34" charset="0"/>
                <a:cs typeface="Arial" panose="020B0604020202020204" pitchFamily="34" charset="0"/>
              </a:rPr>
              <a:t>XI. Comunicarea liberă a gândurilor și opiniilor  este unul din drepturile cele mai de preț ale omului; orice cetățean poate deci să vorbească, să scrie și să tipărească liber (...). </a:t>
            </a:r>
            <a:endParaRPr lang="ro-RO" sz="2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ro-RO" sz="2800" b="1" i="1" dirty="0">
                <a:solidFill>
                  <a:srgbClr val="FF0000"/>
                </a:solidFill>
                <a:latin typeface="Arial" panose="020B0604020202020204" pitchFamily="34" charset="0"/>
                <a:ea typeface="Calibri" panose="020F0502020204030204" pitchFamily="34" charset="0"/>
                <a:cs typeface="Arial" panose="020B0604020202020204" pitchFamily="34" charset="0"/>
              </a:rPr>
              <a:t>XVI. Orice societate care nu asigură garanția drepturilor și nu respectă separarea puterilor este lipsită de constituție.</a:t>
            </a:r>
            <a:r>
              <a:rPr lang="ro-RO" sz="2800" b="1"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endParaRPr lang="ro-RO" sz="2800" dirty="0">
              <a:effectLst/>
              <a:latin typeface="Arial" panose="020B0604020202020204" pitchFamily="34" charset="0"/>
              <a:ea typeface="Calibri" panose="020F0502020204030204" pitchFamily="34" charset="0"/>
              <a:cs typeface="Arial" panose="020B0604020202020204" pitchFamily="34" charset="0"/>
            </a:endParaRPr>
          </a:p>
          <a:p>
            <a:pPr marL="0" indent="0" algn="r">
              <a:lnSpc>
                <a:spcPct val="107000"/>
              </a:lnSpc>
              <a:spcAft>
                <a:spcPts val="0"/>
              </a:spcAft>
              <a:buNone/>
            </a:pPr>
            <a:r>
              <a:rPr lang="ro-RO" sz="2800" b="1" i="1" dirty="0">
                <a:latin typeface="Arial" panose="020B0604020202020204" pitchFamily="34" charset="0"/>
                <a:ea typeface="Calibri" panose="020F0502020204030204" pitchFamily="34" charset="0"/>
                <a:cs typeface="Arial" panose="020B0604020202020204" pitchFamily="34" charset="0"/>
              </a:rPr>
              <a:t>Declarația drepturilor omului și ale cetățeanului</a:t>
            </a:r>
            <a:r>
              <a:rPr lang="ro-RO" sz="2800" b="1" dirty="0">
                <a:latin typeface="Arial" panose="020B0604020202020204" pitchFamily="34" charset="0"/>
                <a:ea typeface="Calibri" panose="020F0502020204030204" pitchFamily="34" charset="0"/>
                <a:cs typeface="Arial" panose="020B0604020202020204" pitchFamily="34" charset="0"/>
              </a:rPr>
              <a:t>, 26 august 1789</a:t>
            </a:r>
            <a:endParaRPr lang="ro-RO" sz="28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21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09ED-AC08-45FF-82BA-391EAB0250B5}"/>
              </a:ext>
            </a:extLst>
          </p:cNvPr>
          <p:cNvSpPr>
            <a:spLocks noGrp="1"/>
          </p:cNvSpPr>
          <p:nvPr>
            <p:ph type="title"/>
          </p:nvPr>
        </p:nvSpPr>
        <p:spPr/>
        <p:txBody>
          <a:bodyPr>
            <a:normAutofit/>
          </a:bodyPr>
          <a:lstStyle/>
          <a:p>
            <a:pPr algn="ctr"/>
            <a:r>
              <a:rPr lang="ro-RO" sz="2800" b="1" dirty="0">
                <a:latin typeface="Arial" panose="020B0604020202020204" pitchFamily="34" charset="0"/>
                <a:cs typeface="Arial" panose="020B0604020202020204" pitchFamily="34" charset="0"/>
              </a:rPr>
              <a:t>Ruta de la Paris la Varennes, aproximativ 250 km</a:t>
            </a:r>
            <a:endParaRPr lang="en-US" sz="2800" b="1" dirty="0">
              <a:latin typeface="Arial" panose="020B0604020202020204" pitchFamily="34" charset="0"/>
              <a:cs typeface="Arial" panose="020B0604020202020204" pitchFamily="34" charset="0"/>
            </a:endParaRPr>
          </a:p>
        </p:txBody>
      </p:sp>
      <p:pic>
        <p:nvPicPr>
          <p:cNvPr id="4" name="Imagine 2" descr="O imagine care conține text, hartă&#10;&#10;Descriere generată automat">
            <a:extLst>
              <a:ext uri="{FF2B5EF4-FFF2-40B4-BE49-F238E27FC236}">
                <a16:creationId xmlns:a16="http://schemas.microsoft.com/office/drawing/2014/main" id="{F3485270-4D11-4A26-B22B-634FFF9C2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33218"/>
            <a:ext cx="10515600" cy="3736151"/>
          </a:xfrm>
          <a:prstGeom prst="rect">
            <a:avLst/>
          </a:prstGeom>
        </p:spPr>
      </p:pic>
    </p:spTree>
    <p:extLst>
      <p:ext uri="{BB962C8B-B14F-4D97-AF65-F5344CB8AC3E}">
        <p14:creationId xmlns:p14="http://schemas.microsoft.com/office/powerpoint/2010/main" val="273664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8AD0-0BDC-4D1C-8886-A3B1A5918EDC}"/>
              </a:ext>
            </a:extLst>
          </p:cNvPr>
          <p:cNvSpPr>
            <a:spLocks noGrp="1"/>
          </p:cNvSpPr>
          <p:nvPr>
            <p:ph type="title"/>
          </p:nvPr>
        </p:nvSpPr>
        <p:spPr>
          <a:xfrm>
            <a:off x="8191345" y="1920240"/>
            <a:ext cx="4198775" cy="3633789"/>
          </a:xfrm>
        </p:spPr>
        <p:txBody>
          <a:bodyPr>
            <a:noAutofit/>
          </a:bodyPr>
          <a:lstStyle/>
          <a:p>
            <a:pPr algn="ctr"/>
            <a:r>
              <a:rPr lang="ro-RO" sz="2800" b="1" dirty="0">
                <a:latin typeface="Arial" panose="020B0604020202020204" pitchFamily="34" charset="0"/>
                <a:cs typeface="Arial" panose="020B0604020202020204" pitchFamily="34" charset="0"/>
              </a:rPr>
              <a:t>Întoarcerea familiei regale la Paris pe 25 iunie 1791, planșă colorată după un desen de Jean Louis Prieur</a:t>
            </a:r>
            <a:br>
              <a:rPr lang="ro-RO"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4" name="Imagine 2" descr="O imagine care conține exterior, clădire&#10;&#10;Descriere generată automat">
            <a:extLst>
              <a:ext uri="{FF2B5EF4-FFF2-40B4-BE49-F238E27FC236}">
                <a16:creationId xmlns:a16="http://schemas.microsoft.com/office/drawing/2014/main" id="{5AFC517C-A797-47C0-9A84-9092D35C8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5" y="0"/>
            <a:ext cx="8016240" cy="6858000"/>
          </a:xfrm>
          <a:prstGeom prst="rect">
            <a:avLst/>
          </a:prstGeom>
        </p:spPr>
      </p:pic>
    </p:spTree>
    <p:extLst>
      <p:ext uri="{BB962C8B-B14F-4D97-AF65-F5344CB8AC3E}">
        <p14:creationId xmlns:p14="http://schemas.microsoft.com/office/powerpoint/2010/main" val="166678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09B206-2C27-4034-91B7-14B89F60E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7517"/>
            <a:ext cx="3722561" cy="5702965"/>
          </a:xfrm>
        </p:spPr>
      </p:pic>
      <p:pic>
        <p:nvPicPr>
          <p:cNvPr id="6" name="Imagine 2" descr="O imagine care conține fotografie, vechi, iarbă, exterior&#10;&#10;Descriere generată automat">
            <a:extLst>
              <a:ext uri="{FF2B5EF4-FFF2-40B4-BE49-F238E27FC236}">
                <a16:creationId xmlns:a16="http://schemas.microsoft.com/office/drawing/2014/main" id="{428AFD79-8A9B-4483-93C1-37D2EE392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79" y="577517"/>
            <a:ext cx="8227010" cy="4919739"/>
          </a:xfrm>
          <a:prstGeom prst="rect">
            <a:avLst/>
          </a:prstGeom>
        </p:spPr>
      </p:pic>
      <p:sp>
        <p:nvSpPr>
          <p:cNvPr id="7" name="TextBox 6">
            <a:extLst>
              <a:ext uri="{FF2B5EF4-FFF2-40B4-BE49-F238E27FC236}">
                <a16:creationId xmlns:a16="http://schemas.microsoft.com/office/drawing/2014/main" id="{564F3F8D-84FF-48EB-AA84-5887CC5713EE}"/>
              </a:ext>
            </a:extLst>
          </p:cNvPr>
          <p:cNvSpPr txBox="1"/>
          <p:nvPr/>
        </p:nvSpPr>
        <p:spPr>
          <a:xfrm>
            <a:off x="4302616" y="5683348"/>
            <a:ext cx="7889384" cy="923330"/>
          </a:xfrm>
          <a:prstGeom prst="rect">
            <a:avLst/>
          </a:prstGeom>
          <a:noFill/>
        </p:spPr>
        <p:txBody>
          <a:bodyPr wrap="square" rtlCol="0">
            <a:spAutoFit/>
          </a:bodyPr>
          <a:lstStyle/>
          <a:p>
            <a:pPr algn="ctr"/>
            <a:r>
              <a:rPr lang="ro-RO" sz="1800" b="1" dirty="0">
                <a:latin typeface="Arial" panose="020B0604020202020204" pitchFamily="34" charset="0"/>
                <a:cs typeface="Arial" panose="020B0604020202020204" pitchFamily="34" charset="0"/>
              </a:rPr>
              <a:t>„Ziua de 21 ianuarie 1793, moartea lui Ludovic Capet”, gravură franceză</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79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1849BA-B375-4510-AE7B-5963E410D4A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938" b="96539" l="9887" r="92491">
                        <a14:foregroundMark x1="29662" y1="24490" x2="20025" y2="75155"/>
                        <a14:foregroundMark x1="19650" y1="50222" x2="19274" y2="82431"/>
                        <a14:foregroundMark x1="18648" y1="82964" x2="47434" y2="88554"/>
                        <a14:foregroundMark x1="13642" y1="86247" x2="27534" y2="87755"/>
                        <a14:foregroundMark x1="35670" y1="21739" x2="80851" y2="15705"/>
                        <a14:foregroundMark x1="29287" y1="21473" x2="50188" y2="37888"/>
                        <a14:foregroundMark x1="69462" y1="21473" x2="70463" y2="41349"/>
                        <a14:foregroundMark x1="80851" y1="25732" x2="80476" y2="69122"/>
                        <a14:foregroundMark x1="85106" y1="52263" x2="84731" y2="78705"/>
                        <a14:foregroundMark x1="71214" y1="61047" x2="71589" y2="70896"/>
                        <a14:foregroundMark x1="20025" y1="17657" x2="54193" y2="15439"/>
                        <a14:foregroundMark x1="17146" y1="16149" x2="11514" y2="54747"/>
                        <a14:foregroundMark x1="33917" y1="91748" x2="44931" y2="92547"/>
                        <a14:foregroundMark x1="40300" y1="92280" x2="60951" y2="93523"/>
                        <a14:foregroundMark x1="60951" y1="93523" x2="65832" y2="92813"/>
                      </a14:backgroundRemoval>
                    </a14:imgEffect>
                  </a14:imgLayer>
                </a14:imgProps>
              </a:ext>
              <a:ext uri="{28A0092B-C50C-407E-A947-70E740481C1C}">
                <a14:useLocalDpi xmlns:a14="http://schemas.microsoft.com/office/drawing/2010/main" val="0"/>
              </a:ext>
            </a:extLst>
          </a:blip>
          <a:stretch>
            <a:fillRect/>
          </a:stretch>
        </p:blipFill>
        <p:spPr>
          <a:xfrm>
            <a:off x="1134783" y="545430"/>
            <a:ext cx="3824090" cy="5393930"/>
          </a:xfrm>
        </p:spPr>
      </p:pic>
      <p:sp>
        <p:nvSpPr>
          <p:cNvPr id="6" name="TextBox 5">
            <a:extLst>
              <a:ext uri="{FF2B5EF4-FFF2-40B4-BE49-F238E27FC236}">
                <a16:creationId xmlns:a16="http://schemas.microsoft.com/office/drawing/2014/main" id="{77990597-D206-4074-B624-28C458E5838F}"/>
              </a:ext>
            </a:extLst>
          </p:cNvPr>
          <p:cNvSpPr txBox="1"/>
          <p:nvPr/>
        </p:nvSpPr>
        <p:spPr>
          <a:xfrm>
            <a:off x="0" y="215808"/>
            <a:ext cx="12196689" cy="830997"/>
          </a:xfrm>
          <a:prstGeom prst="rect">
            <a:avLst/>
          </a:prstGeom>
          <a:noFill/>
        </p:spPr>
        <p:txBody>
          <a:bodyPr wrap="square" rtlCol="0">
            <a:spAutoFit/>
          </a:bodyPr>
          <a:lstStyle/>
          <a:p>
            <a:pPr algn="ctr"/>
            <a:r>
              <a:rPr lang="ro-RO" sz="2400" dirty="0">
                <a:latin typeface="Arial" panose="020B0604020202020204" pitchFamily="34" charset="0"/>
                <a:cs typeface="Arial" panose="020B0604020202020204" pitchFamily="34" charset="0"/>
              </a:rPr>
              <a:t>În secolul al XVIII-lea, Franța era o monarhie absolută, în care regele deținea întreaga putere.</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7BCC28-6D6C-464A-B4E7-382EB18EA6CD}"/>
              </a:ext>
            </a:extLst>
          </p:cNvPr>
          <p:cNvSpPr txBox="1"/>
          <p:nvPr/>
        </p:nvSpPr>
        <p:spPr>
          <a:xfrm>
            <a:off x="1040746" y="5767127"/>
            <a:ext cx="4012163" cy="400110"/>
          </a:xfrm>
          <a:prstGeom prst="rect">
            <a:avLst/>
          </a:prstGeom>
          <a:noFill/>
        </p:spPr>
        <p:txBody>
          <a:bodyPr wrap="square" rtlCol="0">
            <a:spAutoFit/>
          </a:bodyPr>
          <a:lstStyle/>
          <a:p>
            <a:pPr algn="ctr"/>
            <a:r>
              <a:rPr lang="ro-RO" sz="2000" b="1" dirty="0">
                <a:latin typeface="Arial" panose="020B0604020202020204" pitchFamily="34" charset="0"/>
                <a:cs typeface="Arial" panose="020B0604020202020204" pitchFamily="34" charset="0"/>
              </a:rPr>
              <a:t>Ludovic al XVI-lea</a:t>
            </a:r>
            <a:endParaRPr lang="en-US" sz="2000" b="1"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AC71269-3E74-4191-B7F0-2A20EF5CFE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556" b="94222" l="10000" r="92125">
                        <a14:foregroundMark x1="56125" y1="10578" x2="69250" y2="36444"/>
                        <a14:foregroundMark x1="79000" y1="63644" x2="59375" y2="88533"/>
                        <a14:foregroundMark x1="77625" y1="64356" x2="81375" y2="88889"/>
                        <a14:foregroundMark x1="21125" y1="33778" x2="20625" y2="70933"/>
                        <a14:foregroundMark x1="19250" y1="14844" x2="19250" y2="39111"/>
                        <a14:foregroundMark x1="16375" y1="8533" x2="52875" y2="8533"/>
                        <a14:foregroundMark x1="80375" y1="12178" x2="77625" y2="49689"/>
                        <a14:foregroundMark x1="80375" y1="39467" x2="79875" y2="93867"/>
                        <a14:foregroundMark x1="60375" y1="89600" x2="79875" y2="90222"/>
                        <a14:foregroundMark x1="43000" y1="50044" x2="43500" y2="73600"/>
                        <a14:foregroundMark x1="49125" y1="54667" x2="50000" y2="68978"/>
                      </a14:backgroundRemoval>
                    </a14:imgEffect>
                  </a14:imgLayer>
                </a14:imgProps>
              </a:ext>
              <a:ext uri="{28A0092B-C50C-407E-A947-70E740481C1C}">
                <a14:useLocalDpi xmlns:a14="http://schemas.microsoft.com/office/drawing/2010/main" val="0"/>
              </a:ext>
            </a:extLst>
          </a:blip>
          <a:stretch>
            <a:fillRect/>
          </a:stretch>
        </p:blipFill>
        <p:spPr>
          <a:xfrm>
            <a:off x="7860994" y="1046805"/>
            <a:ext cx="3336889" cy="4692500"/>
          </a:xfrm>
          <a:prstGeom prst="rect">
            <a:avLst/>
          </a:prstGeom>
        </p:spPr>
      </p:pic>
      <p:sp>
        <p:nvSpPr>
          <p:cNvPr id="29" name="TextBox 28">
            <a:extLst>
              <a:ext uri="{FF2B5EF4-FFF2-40B4-BE49-F238E27FC236}">
                <a16:creationId xmlns:a16="http://schemas.microsoft.com/office/drawing/2014/main" id="{BC6FE94F-73E1-4013-8C71-CD1CC1007209}"/>
              </a:ext>
            </a:extLst>
          </p:cNvPr>
          <p:cNvSpPr txBox="1"/>
          <p:nvPr/>
        </p:nvSpPr>
        <p:spPr>
          <a:xfrm>
            <a:off x="7523356" y="5611140"/>
            <a:ext cx="4012163" cy="400110"/>
          </a:xfrm>
          <a:prstGeom prst="rect">
            <a:avLst/>
          </a:prstGeom>
          <a:noFill/>
        </p:spPr>
        <p:txBody>
          <a:bodyPr wrap="square" rtlCol="0">
            <a:spAutoFit/>
          </a:bodyPr>
          <a:lstStyle/>
          <a:p>
            <a:pPr algn="ctr"/>
            <a:r>
              <a:rPr lang="ro-RO" sz="2000" b="1" dirty="0">
                <a:latin typeface="Arial" panose="020B0604020202020204" pitchFamily="34" charset="0"/>
                <a:cs typeface="Arial" panose="020B0604020202020204" pitchFamily="34" charset="0"/>
              </a:rPr>
              <a:t>Maria Antoaneta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12">
            <a:extLst>
              <a:ext uri="{FF2B5EF4-FFF2-40B4-BE49-F238E27FC236}">
                <a16:creationId xmlns:a16="http://schemas.microsoft.com/office/drawing/2014/main" id="{8EEB2B77-7D42-4CE1-8FF5-100913A18E4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6750" l="10000" r="90000"/>
                    </a14:imgEffect>
                  </a14:imgLayer>
                </a14:imgProps>
              </a:ext>
              <a:ext uri="{28A0092B-C50C-407E-A947-70E740481C1C}">
                <a14:useLocalDpi xmlns:a14="http://schemas.microsoft.com/office/drawing/2010/main" val="0"/>
              </a:ext>
            </a:extLst>
          </a:blip>
          <a:stretch>
            <a:fillRect/>
          </a:stretch>
        </p:blipFill>
        <p:spPr>
          <a:xfrm>
            <a:off x="8961502" y="4538632"/>
            <a:ext cx="1550919" cy="1550919"/>
          </a:xfrm>
          <a:prstGeom prst="rect">
            <a:avLst/>
          </a:prstGeom>
        </p:spPr>
      </p:pic>
      <p:sp>
        <p:nvSpPr>
          <p:cNvPr id="9" name="Dreptunghi 5">
            <a:extLst>
              <a:ext uri="{FF2B5EF4-FFF2-40B4-BE49-F238E27FC236}">
                <a16:creationId xmlns:a16="http://schemas.microsoft.com/office/drawing/2014/main" id="{6DBE80BE-7AC4-42BB-808D-03478F4448C6}"/>
              </a:ext>
            </a:extLst>
          </p:cNvPr>
          <p:cNvSpPr/>
          <p:nvPr/>
        </p:nvSpPr>
        <p:spPr>
          <a:xfrm>
            <a:off x="5897800" y="2753544"/>
            <a:ext cx="2202847" cy="523220"/>
          </a:xfrm>
          <a:prstGeom prst="rect">
            <a:avLst/>
          </a:prstGeom>
        </p:spPr>
        <p:txBody>
          <a:bodyPr wrap="none">
            <a:spAutoFit/>
          </a:bodyPr>
          <a:lstStyle/>
          <a:p>
            <a:r>
              <a:rPr lang="ro-RO" sz="2800" b="1" dirty="0">
                <a:latin typeface="Arial" panose="020B0604020202020204" pitchFamily="34" charset="0"/>
                <a:cs typeface="Arial" panose="020B0604020202020204" pitchFamily="34" charset="0"/>
              </a:rPr>
              <a:t>Starea a II-a</a:t>
            </a:r>
            <a:endParaRPr lang="ro-RO" sz="2800" dirty="0">
              <a:latin typeface="Arial" panose="020B0604020202020204" pitchFamily="34" charset="0"/>
              <a:cs typeface="Arial" panose="020B0604020202020204" pitchFamily="34" charset="0"/>
            </a:endParaRPr>
          </a:p>
        </p:txBody>
      </p:sp>
      <p:sp>
        <p:nvSpPr>
          <p:cNvPr id="10" name="Dreptunghi 6">
            <a:extLst>
              <a:ext uri="{FF2B5EF4-FFF2-40B4-BE49-F238E27FC236}">
                <a16:creationId xmlns:a16="http://schemas.microsoft.com/office/drawing/2014/main" id="{FF363B9E-95DA-4C27-9D88-4F5AB0B6DB35}"/>
              </a:ext>
            </a:extLst>
          </p:cNvPr>
          <p:cNvSpPr/>
          <p:nvPr/>
        </p:nvSpPr>
        <p:spPr>
          <a:xfrm>
            <a:off x="7125724" y="5124136"/>
            <a:ext cx="2302233" cy="523220"/>
          </a:xfrm>
          <a:prstGeom prst="rect">
            <a:avLst/>
          </a:prstGeom>
        </p:spPr>
        <p:txBody>
          <a:bodyPr wrap="none">
            <a:spAutoFit/>
          </a:bodyPr>
          <a:lstStyle/>
          <a:p>
            <a:r>
              <a:rPr lang="ro-RO" sz="2800" b="1" dirty="0">
                <a:latin typeface="Arial" panose="020B0604020202020204" pitchFamily="34" charset="0"/>
                <a:cs typeface="Arial" panose="020B0604020202020204" pitchFamily="34" charset="0"/>
              </a:rPr>
              <a:t>Starea a III-a</a:t>
            </a:r>
            <a:endParaRPr lang="ro-RO" sz="2800" dirty="0">
              <a:latin typeface="Arial" panose="020B0604020202020204" pitchFamily="34" charset="0"/>
              <a:cs typeface="Arial" panose="020B0604020202020204" pitchFamily="34" charset="0"/>
            </a:endParaRPr>
          </a:p>
        </p:txBody>
      </p:sp>
      <p:pic>
        <p:nvPicPr>
          <p:cNvPr id="11" name="Imagine 8">
            <a:extLst>
              <a:ext uri="{FF2B5EF4-FFF2-40B4-BE49-F238E27FC236}">
                <a16:creationId xmlns:a16="http://schemas.microsoft.com/office/drawing/2014/main" id="{31606C6D-C56C-4BF5-BE89-DE8CE8B6E1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505" b="98050" l="10000" r="90000">
                        <a14:foregroundMark x1="40923" y1="25459" x2="50615" y2="58142"/>
                        <a14:foregroundMark x1="28769" y1="28211" x2="28769" y2="65367"/>
                        <a14:foregroundMark x1="36000" y1="35436" x2="57846" y2="66284"/>
                        <a14:foregroundMark x1="38462" y1="40023" x2="49385" y2="66284"/>
                        <a14:foregroundMark x1="54308" y1="29128" x2="66462" y2="49083"/>
                        <a14:foregroundMark x1="45692" y1="25459" x2="82154" y2="48165"/>
                        <a14:foregroundMark x1="40923" y1="26376" x2="60308" y2="37271"/>
                        <a14:foregroundMark x1="77385" y1="30963" x2="62769" y2="76261"/>
                        <a14:foregroundMark x1="22615" y1="55390" x2="25077" y2="85321"/>
                      </a14:backgroundRemoval>
                    </a14:imgEffect>
                  </a14:imgLayer>
                </a14:imgProps>
              </a:ext>
              <a:ext uri="{28A0092B-C50C-407E-A947-70E740481C1C}">
                <a14:useLocalDpi xmlns:a14="http://schemas.microsoft.com/office/drawing/2010/main" val="0"/>
              </a:ext>
            </a:extLst>
          </a:blip>
          <a:stretch>
            <a:fillRect/>
          </a:stretch>
        </p:blipFill>
        <p:spPr>
          <a:xfrm>
            <a:off x="6366306" y="139002"/>
            <a:ext cx="1157209" cy="1552440"/>
          </a:xfrm>
          <a:prstGeom prst="rect">
            <a:avLst/>
          </a:prstGeom>
        </p:spPr>
      </p:pic>
      <p:pic>
        <p:nvPicPr>
          <p:cNvPr id="12" name="Imagine 10" descr="O imagine care conține miniatură&#10;&#10;Descriere generată automat">
            <a:extLst>
              <a:ext uri="{FF2B5EF4-FFF2-40B4-BE49-F238E27FC236}">
                <a16:creationId xmlns:a16="http://schemas.microsoft.com/office/drawing/2014/main" id="{8FC8DDE1-534E-4EAA-8641-6BC33093163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72" b="89844" l="9946" r="83183">
                        <a14:foregroundMark x1="64919" y1="18945" x2="84991" y2="14941"/>
                      </a14:backgroundRemoval>
                    </a14:imgEffect>
                  </a14:imgLayer>
                </a14:imgProps>
              </a:ext>
              <a:ext uri="{28A0092B-C50C-407E-A947-70E740481C1C}">
                <a14:useLocalDpi xmlns:a14="http://schemas.microsoft.com/office/drawing/2010/main" val="0"/>
              </a:ext>
            </a:extLst>
          </a:blip>
          <a:stretch>
            <a:fillRect/>
          </a:stretch>
        </p:blipFill>
        <p:spPr>
          <a:xfrm>
            <a:off x="8046333" y="2399868"/>
            <a:ext cx="772228" cy="1429948"/>
          </a:xfrm>
          <a:prstGeom prst="rect">
            <a:avLst/>
          </a:prstGeom>
        </p:spPr>
      </p:pic>
      <p:sp>
        <p:nvSpPr>
          <p:cNvPr id="30" name="TextBox 29">
            <a:extLst>
              <a:ext uri="{FF2B5EF4-FFF2-40B4-BE49-F238E27FC236}">
                <a16:creationId xmlns:a16="http://schemas.microsoft.com/office/drawing/2014/main" id="{8DBB55FA-3C33-4566-BE99-FCF49E4012A5}"/>
              </a:ext>
            </a:extLst>
          </p:cNvPr>
          <p:cNvSpPr txBox="1"/>
          <p:nvPr/>
        </p:nvSpPr>
        <p:spPr>
          <a:xfrm>
            <a:off x="4908245" y="880792"/>
            <a:ext cx="1979111" cy="523220"/>
          </a:xfrm>
          <a:prstGeom prst="rect">
            <a:avLst/>
          </a:prstGeom>
          <a:noFill/>
        </p:spPr>
        <p:txBody>
          <a:bodyPr wrap="square" rtlCol="0">
            <a:spAutoFit/>
          </a:bodyPr>
          <a:lstStyle/>
          <a:p>
            <a:r>
              <a:rPr lang="ro-RO" sz="2800" b="1" dirty="0">
                <a:latin typeface="Arial" panose="020B0604020202020204" pitchFamily="34" charset="0"/>
                <a:cs typeface="Arial" panose="020B0604020202020204" pitchFamily="34" charset="0"/>
              </a:rPr>
              <a:t>Starea I</a:t>
            </a:r>
            <a:endParaRPr lang="en-US" sz="2800" b="1" dirty="0">
              <a:latin typeface="Arial" panose="020B0604020202020204" pitchFamily="34" charset="0"/>
              <a:cs typeface="Arial" panose="020B0604020202020204" pitchFamily="34" charset="0"/>
            </a:endParaRPr>
          </a:p>
        </p:txBody>
      </p:sp>
      <p:sp>
        <p:nvSpPr>
          <p:cNvPr id="36" name="Triunghi isoscel 1">
            <a:extLst>
              <a:ext uri="{FF2B5EF4-FFF2-40B4-BE49-F238E27FC236}">
                <a16:creationId xmlns:a16="http://schemas.microsoft.com/office/drawing/2014/main" id="{F2F9DE1A-DEF8-417D-BFFB-EE6A55206E83}"/>
              </a:ext>
            </a:extLst>
          </p:cNvPr>
          <p:cNvSpPr/>
          <p:nvPr/>
        </p:nvSpPr>
        <p:spPr>
          <a:xfrm>
            <a:off x="2842899" y="0"/>
            <a:ext cx="2125505" cy="1847462"/>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
        <p:nvSpPr>
          <p:cNvPr id="37" name="Trapez 2">
            <a:extLst>
              <a:ext uri="{FF2B5EF4-FFF2-40B4-BE49-F238E27FC236}">
                <a16:creationId xmlns:a16="http://schemas.microsoft.com/office/drawing/2014/main" id="{37A73FC0-E5AF-4F27-ADB5-1117AC6EB786}"/>
              </a:ext>
            </a:extLst>
          </p:cNvPr>
          <p:cNvSpPr/>
          <p:nvPr/>
        </p:nvSpPr>
        <p:spPr>
          <a:xfrm>
            <a:off x="1710854" y="1847462"/>
            <a:ext cx="4348163" cy="2025313"/>
          </a:xfrm>
          <a:prstGeom prst="trapezoid">
            <a:avLst>
              <a:gd name="adj" fmla="val 547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Nobili </a:t>
            </a:r>
          </a:p>
          <a:p>
            <a:pPr marL="285750" indent="-285750" algn="ctr">
              <a:buFont typeface="Arial" panose="020B0604020202020204" pitchFamily="34" charset="0"/>
              <a:buChar char="•"/>
            </a:pPr>
            <a:r>
              <a:rPr lang="ro-RO" dirty="0">
                <a:latin typeface="Arial" panose="020B0604020202020204" pitchFamily="34" charset="0"/>
                <a:cs typeface="Arial" panose="020B0604020202020204" pitchFamily="34" charset="0"/>
              </a:rPr>
              <a:t>Dețineau domenii feudale</a:t>
            </a:r>
          </a:p>
          <a:p>
            <a:pPr marL="285750" indent="-285750" algn="ctr">
              <a:buFont typeface="Arial" panose="020B0604020202020204" pitchFamily="34" charset="0"/>
              <a:buChar char="•"/>
            </a:pPr>
            <a:r>
              <a:rPr lang="ro-RO" dirty="0">
                <a:latin typeface="Arial" panose="020B0604020202020204" pitchFamily="34" charset="0"/>
                <a:cs typeface="Arial" panose="020B0604020202020204" pitchFamily="34" charset="0"/>
              </a:rPr>
              <a:t>Ocupau funcțiile de conducere în armată sau administrație</a:t>
            </a:r>
          </a:p>
          <a:p>
            <a:pPr algn="ctr"/>
            <a:endParaRPr lang="ro-RO" dirty="0">
              <a:latin typeface="Arial" panose="020B0604020202020204" pitchFamily="34" charset="0"/>
              <a:cs typeface="Arial" panose="020B0604020202020204" pitchFamily="34" charset="0"/>
            </a:endParaRPr>
          </a:p>
        </p:txBody>
      </p:sp>
      <p:sp>
        <p:nvSpPr>
          <p:cNvPr id="38" name="Trapez 3">
            <a:extLst>
              <a:ext uri="{FF2B5EF4-FFF2-40B4-BE49-F238E27FC236}">
                <a16:creationId xmlns:a16="http://schemas.microsoft.com/office/drawing/2014/main" id="{4E82EEE2-C5C6-48A8-A692-255542D946E7}"/>
              </a:ext>
            </a:extLst>
          </p:cNvPr>
          <p:cNvSpPr/>
          <p:nvPr/>
        </p:nvSpPr>
        <p:spPr>
          <a:xfrm>
            <a:off x="200782" y="3858916"/>
            <a:ext cx="7391399" cy="2793811"/>
          </a:xfrm>
          <a:prstGeom prst="trapezoid">
            <a:avLst>
              <a:gd name="adj" fmla="val 5472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Restul populației (bancheri, negustori, membri ai burgheziei înstărite, muncitori, țărani săraci)</a:t>
            </a:r>
          </a:p>
        </p:txBody>
      </p:sp>
      <p:sp>
        <p:nvSpPr>
          <p:cNvPr id="39" name="TextBox 38">
            <a:extLst>
              <a:ext uri="{FF2B5EF4-FFF2-40B4-BE49-F238E27FC236}">
                <a16:creationId xmlns:a16="http://schemas.microsoft.com/office/drawing/2014/main" id="{3B6713E9-9991-45B9-8BF2-37F05249254F}"/>
              </a:ext>
            </a:extLst>
          </p:cNvPr>
          <p:cNvSpPr txBox="1"/>
          <p:nvPr/>
        </p:nvSpPr>
        <p:spPr>
          <a:xfrm>
            <a:off x="3074029" y="1114632"/>
            <a:ext cx="1591906" cy="738664"/>
          </a:xfrm>
          <a:prstGeom prst="rect">
            <a:avLst/>
          </a:prstGeom>
          <a:noFill/>
        </p:spPr>
        <p:txBody>
          <a:bodyPr wrap="square" rtlCol="0">
            <a:spAutoFit/>
          </a:bodyPr>
          <a:lstStyle/>
          <a:p>
            <a:pPr algn="ctr"/>
            <a:r>
              <a:rPr lang="ro-RO" sz="1400" dirty="0">
                <a:solidFill>
                  <a:schemeClr val="bg1"/>
                </a:solidFill>
                <a:latin typeface="Arial" panose="020B0604020202020204" pitchFamily="34" charset="0"/>
                <a:cs typeface="Arial" panose="020B0604020202020204" pitchFamily="34" charset="0"/>
              </a:rPr>
              <a:t>Membrii </a:t>
            </a:r>
            <a:r>
              <a:rPr lang="ro-RO" sz="1400" b="1" dirty="0">
                <a:solidFill>
                  <a:schemeClr val="bg1"/>
                </a:solidFill>
                <a:latin typeface="Arial" panose="020B0604020202020204" pitchFamily="34" charset="0"/>
                <a:cs typeface="Arial" panose="020B0604020202020204" pitchFamily="34" charset="0"/>
              </a:rPr>
              <a:t>clerului</a:t>
            </a:r>
            <a:r>
              <a:rPr lang="ro-RO" sz="1400" dirty="0">
                <a:solidFill>
                  <a:schemeClr val="bg1"/>
                </a:solidFill>
                <a:latin typeface="Arial" panose="020B0604020202020204" pitchFamily="34" charset="0"/>
                <a:cs typeface="Arial" panose="020B0604020202020204" pitchFamily="34" charset="0"/>
              </a:rPr>
              <a:t> (reprezentanții Bisericii)</a:t>
            </a:r>
            <a:endParaRPr lang="en-US" sz="1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C6B69EE-9D2D-40C3-8036-1F6D7ACAB2CD}"/>
              </a:ext>
            </a:extLst>
          </p:cNvPr>
          <p:cNvSpPr txBox="1"/>
          <p:nvPr/>
        </p:nvSpPr>
        <p:spPr>
          <a:xfrm>
            <a:off x="8096025" y="342900"/>
            <a:ext cx="3581625" cy="646331"/>
          </a:xfrm>
          <a:prstGeom prst="rect">
            <a:avLst/>
          </a:prstGeom>
          <a:noFill/>
        </p:spPr>
        <p:txBody>
          <a:bodyPr wrap="square" rtlCol="0">
            <a:spAutoFit/>
          </a:bodyPr>
          <a:lstStyle/>
          <a:p>
            <a:pPr algn="ctr"/>
            <a:r>
              <a:rPr lang="ro-RO" b="1" dirty="0">
                <a:latin typeface="Arial" panose="020B0604020202020204" pitchFamily="34" charset="0"/>
                <a:cs typeface="Arial" panose="020B0604020202020204" pitchFamily="34" charset="0"/>
              </a:rPr>
              <a:t>ÎNAINTE DE REVOLUȚIA FRANCEZĂ (Vechiul Regim)</a:t>
            </a:r>
            <a:endParaRPr lang="en-US" b="1" dirty="0">
              <a:latin typeface="Arial" panose="020B0604020202020204" pitchFamily="34" charset="0"/>
              <a:cs typeface="Arial" panose="020B0604020202020204" pitchFamily="34" charset="0"/>
            </a:endParaRPr>
          </a:p>
        </p:txBody>
      </p:sp>
      <p:sp>
        <p:nvSpPr>
          <p:cNvPr id="42" name="Left Bracket 41">
            <a:extLst>
              <a:ext uri="{FF2B5EF4-FFF2-40B4-BE49-F238E27FC236}">
                <a16:creationId xmlns:a16="http://schemas.microsoft.com/office/drawing/2014/main" id="{4FE1A2E0-9EC6-4172-8E7E-1DC032A83B6F}"/>
              </a:ext>
            </a:extLst>
          </p:cNvPr>
          <p:cNvSpPr/>
          <p:nvPr/>
        </p:nvSpPr>
        <p:spPr>
          <a:xfrm rot="1709305">
            <a:off x="2518764" y="158873"/>
            <a:ext cx="112680" cy="312982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98216651-B161-443A-BB5D-A3D1682FDBD3}"/>
              </a:ext>
            </a:extLst>
          </p:cNvPr>
          <p:cNvSpPr txBox="1"/>
          <p:nvPr/>
        </p:nvSpPr>
        <p:spPr>
          <a:xfrm rot="18060953">
            <a:off x="787865" y="1316614"/>
            <a:ext cx="3085851" cy="338554"/>
          </a:xfrm>
          <a:prstGeom prst="rect">
            <a:avLst/>
          </a:prstGeom>
          <a:noFill/>
        </p:spPr>
        <p:txBody>
          <a:bodyPr wrap="square" rtlCol="0">
            <a:spAutoFit/>
          </a:bodyPr>
          <a:lstStyle/>
          <a:p>
            <a:pPr algn="ctr"/>
            <a:r>
              <a:rPr lang="ro-RO" sz="1600" b="1" dirty="0">
                <a:latin typeface="Arial" panose="020B0604020202020204" pitchFamily="34" charset="0"/>
                <a:cs typeface="Arial" panose="020B0604020202020204" pitchFamily="34" charset="0"/>
              </a:rPr>
              <a:t>NU PLĂTESC IMPOZITE</a:t>
            </a:r>
            <a:endParaRPr lang="en-US" sz="16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2BACEA1-BE19-439D-981E-7924CDF4988B}"/>
              </a:ext>
            </a:extLst>
          </p:cNvPr>
          <p:cNvSpPr txBox="1"/>
          <p:nvPr/>
        </p:nvSpPr>
        <p:spPr>
          <a:xfrm>
            <a:off x="4665935" y="1276109"/>
            <a:ext cx="1918239" cy="646331"/>
          </a:xfrm>
          <a:prstGeom prst="rect">
            <a:avLst/>
          </a:prstGeom>
          <a:noFill/>
        </p:spPr>
        <p:txBody>
          <a:bodyPr wrap="square" rtlCol="0">
            <a:spAutoFit/>
          </a:bodyPr>
          <a:lstStyle/>
          <a:p>
            <a:pPr algn="ctr"/>
            <a:r>
              <a:rPr lang="ro-RO" sz="1200" dirty="0">
                <a:latin typeface="Arial" panose="020B0604020202020204" pitchFamily="34" charset="0"/>
                <a:cs typeface="Arial" panose="020B0604020202020204" pitchFamily="34" charset="0"/>
              </a:rPr>
              <a:t>„avea obligația să povățuiască și să se roage pentru rege”</a:t>
            </a:r>
            <a:endParaRPr lang="en-US"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D10255A-FEC9-4CB9-A0A6-303FAEB84DE9}"/>
              </a:ext>
            </a:extLst>
          </p:cNvPr>
          <p:cNvSpPr txBox="1"/>
          <p:nvPr/>
        </p:nvSpPr>
        <p:spPr>
          <a:xfrm>
            <a:off x="5985789" y="3169336"/>
            <a:ext cx="1918239" cy="646331"/>
          </a:xfrm>
          <a:prstGeom prst="rect">
            <a:avLst/>
          </a:prstGeom>
          <a:noFill/>
        </p:spPr>
        <p:txBody>
          <a:bodyPr wrap="square" rtlCol="0">
            <a:spAutoFit/>
          </a:bodyPr>
          <a:lstStyle/>
          <a:p>
            <a:pPr algn="ctr"/>
            <a:r>
              <a:rPr lang="ro-RO" sz="1200" dirty="0">
                <a:latin typeface="Arial" panose="020B0604020202020204" pitchFamily="34" charset="0"/>
                <a:cs typeface="Arial" panose="020B0604020202020204" pitchFamily="34" charset="0"/>
              </a:rPr>
              <a:t>„sunt datori să-și dea viața numai pentru gloria regelui”</a:t>
            </a:r>
            <a:endParaRPr lang="en-US"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618DDEE-C2AC-42D4-AFEF-489F9AFEC3B4}"/>
              </a:ext>
            </a:extLst>
          </p:cNvPr>
          <p:cNvSpPr txBox="1"/>
          <p:nvPr/>
        </p:nvSpPr>
        <p:spPr>
          <a:xfrm>
            <a:off x="7317722" y="5506816"/>
            <a:ext cx="1918239" cy="461665"/>
          </a:xfrm>
          <a:prstGeom prst="rect">
            <a:avLst/>
          </a:prstGeom>
          <a:noFill/>
        </p:spPr>
        <p:txBody>
          <a:bodyPr wrap="square" rtlCol="0">
            <a:spAutoFit/>
          </a:bodyPr>
          <a:lstStyle/>
          <a:p>
            <a:pPr algn="ctr"/>
            <a:r>
              <a:rPr lang="ro-RO" sz="1200" dirty="0">
                <a:latin typeface="Arial" panose="020B0604020202020204" pitchFamily="34" charset="0"/>
                <a:cs typeface="Arial" panose="020B0604020202020204" pitchFamily="34" charset="0"/>
              </a:rPr>
              <a:t>„trebuia să muncească și să plătească impozite”</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72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unghi isoscel 16">
            <a:extLst>
              <a:ext uri="{FF2B5EF4-FFF2-40B4-BE49-F238E27FC236}">
                <a16:creationId xmlns:a16="http://schemas.microsoft.com/office/drawing/2014/main" id="{FF94ED31-04F0-450A-955A-6E897CB3FBF2}"/>
              </a:ext>
            </a:extLst>
          </p:cNvPr>
          <p:cNvSpPr/>
          <p:nvPr/>
        </p:nvSpPr>
        <p:spPr>
          <a:xfrm>
            <a:off x="6380711" y="233973"/>
            <a:ext cx="186550" cy="128248"/>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
        <p:nvSpPr>
          <p:cNvPr id="5" name="Trapez 17">
            <a:extLst>
              <a:ext uri="{FF2B5EF4-FFF2-40B4-BE49-F238E27FC236}">
                <a16:creationId xmlns:a16="http://schemas.microsoft.com/office/drawing/2014/main" id="{212E4AAD-F46B-443D-AC92-270EDE9A30A5}"/>
              </a:ext>
            </a:extLst>
          </p:cNvPr>
          <p:cNvSpPr/>
          <p:nvPr/>
        </p:nvSpPr>
        <p:spPr>
          <a:xfrm>
            <a:off x="6310407" y="363021"/>
            <a:ext cx="321374" cy="128248"/>
          </a:xfrm>
          <a:prstGeom prst="trapezoid">
            <a:avLst>
              <a:gd name="adj" fmla="val 54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Trapez 18">
            <a:extLst>
              <a:ext uri="{FF2B5EF4-FFF2-40B4-BE49-F238E27FC236}">
                <a16:creationId xmlns:a16="http://schemas.microsoft.com/office/drawing/2014/main" id="{77280EBF-6AC1-4BA3-B9E1-E31D6799B368}"/>
              </a:ext>
            </a:extLst>
          </p:cNvPr>
          <p:cNvSpPr/>
          <p:nvPr/>
        </p:nvSpPr>
        <p:spPr>
          <a:xfrm>
            <a:off x="2942863" y="491269"/>
            <a:ext cx="7052724" cy="6131957"/>
          </a:xfrm>
          <a:prstGeom prst="trapezoid">
            <a:avLst>
              <a:gd name="adj" fmla="val 5476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dirty="0"/>
          </a:p>
        </p:txBody>
      </p:sp>
      <p:cxnSp>
        <p:nvCxnSpPr>
          <p:cNvPr id="8" name="Straight Arrow Connector 7">
            <a:extLst>
              <a:ext uri="{FF2B5EF4-FFF2-40B4-BE49-F238E27FC236}">
                <a16:creationId xmlns:a16="http://schemas.microsoft.com/office/drawing/2014/main" id="{5C50A7F0-347C-4D35-BA13-2D3CC1591090}"/>
              </a:ext>
            </a:extLst>
          </p:cNvPr>
          <p:cNvCxnSpPr>
            <a:cxnSpLocks/>
          </p:cNvCxnSpPr>
          <p:nvPr/>
        </p:nvCxnSpPr>
        <p:spPr>
          <a:xfrm flipH="1">
            <a:off x="6631782" y="298097"/>
            <a:ext cx="2062052"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000D5F4-64EA-413D-809F-B3A10D305A77}"/>
              </a:ext>
            </a:extLst>
          </p:cNvPr>
          <p:cNvCxnSpPr>
            <a:cxnSpLocks/>
          </p:cNvCxnSpPr>
          <p:nvPr/>
        </p:nvCxnSpPr>
        <p:spPr>
          <a:xfrm>
            <a:off x="4515729" y="427145"/>
            <a:ext cx="1794678" cy="0"/>
          </a:xfrm>
          <a:prstGeom prst="straightConnector1">
            <a:avLst/>
          </a:prstGeom>
          <a:ln>
            <a:solidFill>
              <a:srgbClr val="4371C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1D937C-C98C-4BB3-B8B7-099E4EFB55EA}"/>
              </a:ext>
            </a:extLst>
          </p:cNvPr>
          <p:cNvSpPr txBox="1"/>
          <p:nvPr/>
        </p:nvSpPr>
        <p:spPr>
          <a:xfrm>
            <a:off x="8426459" y="79734"/>
            <a:ext cx="1772530" cy="369332"/>
          </a:xfrm>
          <a:prstGeom prst="rect">
            <a:avLst/>
          </a:prstGeom>
          <a:noFill/>
        </p:spPr>
        <p:txBody>
          <a:bodyPr wrap="square" rtlCol="0">
            <a:spAutoFit/>
          </a:bodyPr>
          <a:lstStyle/>
          <a:p>
            <a:pPr algn="ctr"/>
            <a:r>
              <a:rPr lang="ro-RO" b="1" dirty="0">
                <a:latin typeface="Arial" panose="020B0604020202020204" pitchFamily="34" charset="0"/>
                <a:cs typeface="Arial" panose="020B0604020202020204" pitchFamily="34" charset="0"/>
              </a:rPr>
              <a:t>Starea I</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514AF31-9987-42CB-A0F9-F52B5FA04EBD}"/>
              </a:ext>
            </a:extLst>
          </p:cNvPr>
          <p:cNvSpPr txBox="1"/>
          <p:nvPr/>
        </p:nvSpPr>
        <p:spPr>
          <a:xfrm>
            <a:off x="2977662" y="233973"/>
            <a:ext cx="1772530" cy="369332"/>
          </a:xfrm>
          <a:prstGeom prst="rect">
            <a:avLst/>
          </a:prstGeom>
          <a:noFill/>
        </p:spPr>
        <p:txBody>
          <a:bodyPr wrap="square" rtlCol="0">
            <a:spAutoFit/>
          </a:bodyPr>
          <a:lstStyle/>
          <a:p>
            <a:pPr algn="ctr"/>
            <a:r>
              <a:rPr lang="ro-RO" b="1" dirty="0">
                <a:latin typeface="Arial" panose="020B0604020202020204" pitchFamily="34" charset="0"/>
                <a:cs typeface="Arial" panose="020B0604020202020204" pitchFamily="34" charset="0"/>
              </a:rPr>
              <a:t>Starea a II a</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6067EA6-BBC6-43DE-8607-444B1D255883}"/>
              </a:ext>
            </a:extLst>
          </p:cNvPr>
          <p:cNvSpPr txBox="1"/>
          <p:nvPr/>
        </p:nvSpPr>
        <p:spPr>
          <a:xfrm>
            <a:off x="4773630" y="2587751"/>
            <a:ext cx="3587261" cy="2123658"/>
          </a:xfrm>
          <a:prstGeom prst="rect">
            <a:avLst/>
          </a:prstGeom>
          <a:noFill/>
        </p:spPr>
        <p:txBody>
          <a:bodyPr wrap="square" rtlCol="0">
            <a:spAutoFit/>
          </a:bodyPr>
          <a:lstStyle/>
          <a:p>
            <a:pPr algn="ctr"/>
            <a:r>
              <a:rPr lang="ro-RO" sz="3200" b="1" dirty="0">
                <a:solidFill>
                  <a:srgbClr val="FF0000"/>
                </a:solidFill>
              </a:rPr>
              <a:t>97 %</a:t>
            </a:r>
            <a:r>
              <a:rPr lang="ro-RO" sz="2000" b="1" dirty="0">
                <a:solidFill>
                  <a:srgbClr val="FF0000"/>
                </a:solidFill>
              </a:rPr>
              <a:t> din populație</a:t>
            </a:r>
          </a:p>
          <a:p>
            <a:pPr marL="342900" indent="-342900" algn="ctr">
              <a:buFont typeface="Arial" panose="020B0604020202020204" pitchFamily="34" charset="0"/>
              <a:buChar char="•"/>
            </a:pPr>
            <a:r>
              <a:rPr lang="ro-RO" sz="2000" b="1" dirty="0">
                <a:solidFill>
                  <a:schemeClr val="bg1"/>
                </a:solidFill>
              </a:rPr>
              <a:t>Susțin statul prin plata impozitelor</a:t>
            </a:r>
          </a:p>
          <a:p>
            <a:pPr marL="342900" indent="-342900" algn="ctr">
              <a:buFont typeface="Arial" panose="020B0604020202020204" pitchFamily="34" charset="0"/>
              <a:buChar char="•"/>
            </a:pPr>
            <a:r>
              <a:rPr lang="ro-RO" sz="2000" b="1" dirty="0">
                <a:solidFill>
                  <a:schemeClr val="bg1"/>
                </a:solidFill>
              </a:rPr>
              <a:t>NU AU POSIBILITATEA SĂ PARTICIPE LA CONDUCEREA STATULUI</a:t>
            </a:r>
            <a:endParaRPr lang="en-US" sz="2000" b="1" dirty="0">
              <a:solidFill>
                <a:schemeClr val="bg1"/>
              </a:solidFill>
            </a:endParaRPr>
          </a:p>
        </p:txBody>
      </p:sp>
      <p:pic>
        <p:nvPicPr>
          <p:cNvPr id="19" name="Picture 18">
            <a:extLst>
              <a:ext uri="{FF2B5EF4-FFF2-40B4-BE49-F238E27FC236}">
                <a16:creationId xmlns:a16="http://schemas.microsoft.com/office/drawing/2014/main" id="{AF8D22B7-F839-460E-B9B8-DE63B850002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33" b="93333" l="8000" r="94667">
                        <a14:foregroundMark x1="84889" y1="30667" x2="84889" y2="67111"/>
                        <a14:foregroundMark x1="27556" y1="81778" x2="59111" y2="83556"/>
                        <a14:foregroundMark x1="75111" y1="21333" x2="75111" y2="50667"/>
                        <a14:foregroundMark x1="75111" y1="26667" x2="77778" y2="57333"/>
                        <a14:foregroundMark x1="70222" y1="29333" x2="81333" y2="43111"/>
                        <a14:foregroundMark x1="84000" y1="29778" x2="83556" y2="42222"/>
                        <a14:foregroundMark x1="88889" y1="16889" x2="84889" y2="41778"/>
                        <a14:foregroundMark x1="81333" y1="21333" x2="79111" y2="29778"/>
                        <a14:foregroundMark x1="76889" y1="16000" x2="75556" y2="29333"/>
                        <a14:foregroundMark x1="45333" y1="28000" x2="41333" y2="46222"/>
                        <a14:foregroundMark x1="35556" y1="39111" x2="47556" y2="58667"/>
                        <a14:foregroundMark x1="57778" y1="24444" x2="57778" y2="36444"/>
                        <a14:foregroundMark x1="52444" y1="22667" x2="53333" y2="44889"/>
                        <a14:foregroundMark x1="43556" y1="40889" x2="42222" y2="67111"/>
                      </a14:backgroundRemoval>
                    </a14:imgEffect>
                  </a14:imgLayer>
                </a14:imgProps>
              </a:ext>
              <a:ext uri="{28A0092B-C50C-407E-A947-70E740481C1C}">
                <a14:useLocalDpi xmlns:a14="http://schemas.microsoft.com/office/drawing/2010/main" val="0"/>
              </a:ext>
            </a:extLst>
          </a:blip>
          <a:stretch>
            <a:fillRect/>
          </a:stretch>
        </p:blipFill>
        <p:spPr>
          <a:xfrm>
            <a:off x="5636611" y="4608524"/>
            <a:ext cx="2056905" cy="2056905"/>
          </a:xfrm>
          <a:prstGeom prst="rect">
            <a:avLst/>
          </a:prstGeom>
        </p:spPr>
      </p:pic>
      <p:sp>
        <p:nvSpPr>
          <p:cNvPr id="20" name="TextBox 19">
            <a:extLst>
              <a:ext uri="{FF2B5EF4-FFF2-40B4-BE49-F238E27FC236}">
                <a16:creationId xmlns:a16="http://schemas.microsoft.com/office/drawing/2014/main" id="{1E2808DA-51A4-4658-841A-9D9603E5E615}"/>
              </a:ext>
            </a:extLst>
          </p:cNvPr>
          <p:cNvSpPr txBox="1"/>
          <p:nvPr/>
        </p:nvSpPr>
        <p:spPr>
          <a:xfrm>
            <a:off x="5792867" y="2218419"/>
            <a:ext cx="1744394" cy="369332"/>
          </a:xfrm>
          <a:prstGeom prst="rect">
            <a:avLst/>
          </a:prstGeom>
          <a:noFill/>
        </p:spPr>
        <p:txBody>
          <a:bodyPr wrap="square" rtlCol="0">
            <a:spAutoFit/>
          </a:bodyPr>
          <a:lstStyle/>
          <a:p>
            <a:r>
              <a:rPr lang="ro-RO" b="1" dirty="0">
                <a:latin typeface="Arial" panose="020B0604020202020204" pitchFamily="34" charset="0"/>
                <a:cs typeface="Arial" panose="020B0604020202020204" pitchFamily="34" charset="0"/>
              </a:rPr>
              <a:t>Starea a III-a</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100D655-3AF0-4063-B3C1-5A1A1F54984A}"/>
              </a:ext>
            </a:extLst>
          </p:cNvPr>
          <p:cNvSpPr txBox="1"/>
          <p:nvPr/>
        </p:nvSpPr>
        <p:spPr>
          <a:xfrm>
            <a:off x="4502806" y="214269"/>
            <a:ext cx="1772530" cy="276999"/>
          </a:xfrm>
          <a:prstGeom prst="rect">
            <a:avLst/>
          </a:prstGeom>
          <a:noFill/>
        </p:spPr>
        <p:txBody>
          <a:bodyPr wrap="square" rtlCol="0">
            <a:spAutoFit/>
          </a:bodyPr>
          <a:lstStyle/>
          <a:p>
            <a:pPr algn="ctr"/>
            <a:r>
              <a:rPr lang="ro-RO" sz="1200" dirty="0">
                <a:latin typeface="Arial" panose="020B0604020202020204" pitchFamily="34" charset="0"/>
                <a:cs typeface="Arial" panose="020B0604020202020204" pitchFamily="34" charset="0"/>
              </a:rPr>
              <a:t>2% din populație</a:t>
            </a:r>
            <a:endParaRPr lang="en-US"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D9248CD-8C1E-47CC-9A1F-FF3745FDF018}"/>
              </a:ext>
            </a:extLst>
          </p:cNvPr>
          <p:cNvSpPr txBox="1"/>
          <p:nvPr/>
        </p:nvSpPr>
        <p:spPr>
          <a:xfrm>
            <a:off x="6776543" y="22371"/>
            <a:ext cx="1772530" cy="276999"/>
          </a:xfrm>
          <a:prstGeom prst="rect">
            <a:avLst/>
          </a:prstGeom>
          <a:noFill/>
        </p:spPr>
        <p:txBody>
          <a:bodyPr wrap="square" rtlCol="0">
            <a:spAutoFit/>
          </a:bodyPr>
          <a:lstStyle/>
          <a:p>
            <a:pPr algn="ctr"/>
            <a:r>
              <a:rPr lang="ro-RO" sz="1200" dirty="0">
                <a:latin typeface="Arial" panose="020B0604020202020204" pitchFamily="34" charset="0"/>
                <a:cs typeface="Arial" panose="020B0604020202020204" pitchFamily="34" charset="0"/>
              </a:rPr>
              <a:t>1% din populație</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3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9D2E-924F-434B-A5BC-9A228642202D}"/>
              </a:ext>
            </a:extLst>
          </p:cNvPr>
          <p:cNvSpPr>
            <a:spLocks noGrp="1"/>
          </p:cNvSpPr>
          <p:nvPr>
            <p:ph type="title"/>
          </p:nvPr>
        </p:nvSpPr>
        <p:spPr>
          <a:xfrm>
            <a:off x="3378004" y="238516"/>
            <a:ext cx="5435991" cy="1069780"/>
          </a:xfrm>
        </p:spPr>
        <p:txBody>
          <a:bodyPr>
            <a:normAutofit/>
          </a:bodyPr>
          <a:lstStyle/>
          <a:p>
            <a:pPr algn="ctr"/>
            <a:r>
              <a:rPr lang="ro-RO" sz="2800" b="1" dirty="0">
                <a:latin typeface="Arial" panose="020B0604020202020204" pitchFamily="34" charset="0"/>
                <a:cs typeface="Arial" panose="020B0604020202020204" pitchFamily="34" charset="0"/>
              </a:rPr>
              <a:t>De ce izbucnește Revoluția?</a:t>
            </a:r>
            <a:endParaRPr lang="en-US"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2EC50A-FAA7-4D81-A003-12BDD874F731}"/>
              </a:ext>
            </a:extLst>
          </p:cNvPr>
          <p:cNvSpPr txBox="1"/>
          <p:nvPr/>
        </p:nvSpPr>
        <p:spPr>
          <a:xfrm>
            <a:off x="4147623" y="974598"/>
            <a:ext cx="3896751" cy="400110"/>
          </a:xfrm>
          <a:prstGeom prst="rect">
            <a:avLst/>
          </a:prstGeom>
          <a:noFill/>
        </p:spPr>
        <p:txBody>
          <a:bodyPr wrap="square" rtlCol="0">
            <a:spAutoFit/>
          </a:bodyPr>
          <a:lstStyle/>
          <a:p>
            <a:pPr algn="ctr"/>
            <a:r>
              <a:rPr lang="ro-RO" sz="2000" b="1" dirty="0">
                <a:latin typeface="Arial" panose="020B0604020202020204" pitchFamily="34" charset="0"/>
                <a:cs typeface="Arial" panose="020B0604020202020204" pitchFamily="34" charset="0"/>
              </a:rPr>
              <a:t>CAUZE</a:t>
            </a:r>
            <a:endParaRPr lang="en-US"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B4E9D66-D67C-49C0-9C41-744447D1C59E}"/>
              </a:ext>
            </a:extLst>
          </p:cNvPr>
          <p:cNvSpPr txBox="1"/>
          <p:nvPr/>
        </p:nvSpPr>
        <p:spPr>
          <a:xfrm>
            <a:off x="793137" y="1649028"/>
            <a:ext cx="10605722" cy="3170099"/>
          </a:xfrm>
          <a:prstGeom prst="rect">
            <a:avLst/>
          </a:prstGeom>
          <a:noFill/>
        </p:spPr>
        <p:txBody>
          <a:bodyPr wrap="square" rtlCol="0">
            <a:spAutoFit/>
          </a:bodyPr>
          <a:lstStyle/>
          <a:p>
            <a:pPr marL="285750" indent="-285750" algn="ctr">
              <a:buFont typeface="Arial" panose="020B0604020202020204" pitchFamily="34" charset="0"/>
              <a:buChar char="•"/>
            </a:pPr>
            <a:r>
              <a:rPr lang="ro-RO" sz="2000" b="1" dirty="0">
                <a:latin typeface="Arial" panose="020B0604020202020204" pitchFamily="34" charset="0"/>
                <a:cs typeface="Arial" panose="020B0604020202020204" pitchFamily="34" charset="0"/>
              </a:rPr>
              <a:t>Cheltuieli imense ale Curții regale de la Versailles </a:t>
            </a:r>
            <a:r>
              <a:rPr lang="ro-RO" sz="2000" dirty="0">
                <a:latin typeface="Arial" panose="020B0604020202020204" pitchFamily="34" charset="0"/>
                <a:cs typeface="Arial" panose="020B0604020202020204" pitchFamily="34" charset="0"/>
              </a:rPr>
              <a:t>(36 milioane franci pentru curte și privilegiați).</a:t>
            </a:r>
          </a:p>
          <a:p>
            <a:pPr marL="285750" indent="-285750" algn="ctr">
              <a:buFont typeface="Arial" panose="020B0604020202020204" pitchFamily="34" charset="0"/>
              <a:buChar char="•"/>
            </a:pPr>
            <a:endParaRPr lang="ro-RO"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ro-RO" sz="2000" b="1" dirty="0">
                <a:latin typeface="Arial" panose="020B0604020202020204" pitchFamily="34" charset="0"/>
                <a:cs typeface="Arial" panose="020B0604020202020204" pitchFamily="34" charset="0"/>
              </a:rPr>
              <a:t>Războaie costisitoare </a:t>
            </a:r>
            <a:r>
              <a:rPr lang="ro-RO" sz="2000" dirty="0">
                <a:latin typeface="Arial" panose="020B0604020202020204" pitchFamily="34" charset="0"/>
                <a:cs typeface="Arial" panose="020B0604020202020204" pitchFamily="34" charset="0"/>
              </a:rPr>
              <a:t>(Războiul pentru succesiunea austriacă, Războiul de șapte ani, Războiul american de independență).</a:t>
            </a:r>
          </a:p>
          <a:p>
            <a:pPr marL="285750" indent="-285750" algn="ctr">
              <a:buFont typeface="Arial" panose="020B0604020202020204" pitchFamily="34" charset="0"/>
              <a:buChar char="•"/>
            </a:pPr>
            <a:endParaRPr lang="ro-RO"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ro-RO" sz="2000" b="1" dirty="0">
                <a:latin typeface="Arial" panose="020B0604020202020204" pitchFamily="34" charset="0"/>
                <a:cs typeface="Arial" panose="020B0604020202020204" pitchFamily="34" charset="0"/>
              </a:rPr>
              <a:t>Măsuri economice greșit aplicate în cursul secolului al XVIII-lea.</a:t>
            </a:r>
          </a:p>
          <a:p>
            <a:pPr marL="285750" indent="-285750" algn="ctr">
              <a:buFont typeface="Arial" panose="020B0604020202020204" pitchFamily="34" charset="0"/>
              <a:buChar char="•"/>
            </a:pPr>
            <a:endParaRPr lang="ro-RO" sz="2000" b="1"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ro-RO" sz="2000" b="1" dirty="0">
                <a:latin typeface="Arial" panose="020B0604020202020204" pitchFamily="34" charset="0"/>
                <a:cs typeface="Arial" panose="020B0604020202020204" pitchFamily="34" charset="0"/>
              </a:rPr>
              <a:t>Răspândirea ideilor promovate de Iluminism </a:t>
            </a:r>
            <a:r>
              <a:rPr lang="ro-RO" sz="2000" dirty="0">
                <a:latin typeface="Arial" panose="020B0604020202020204" pitchFamily="34" charset="0"/>
                <a:cs typeface="Arial" panose="020B0604020202020204" pitchFamily="34" charset="0"/>
              </a:rPr>
              <a:t>(iluminiștii avertizau asupra inegalităților sociale, lipsei de drepturi și asupra nivelului de trai scăzut al populației active).</a:t>
            </a:r>
            <a:endParaRPr lang="en-US" sz="2000" dirty="0">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88DD1D7A-91FA-48A0-8ACE-66F1C1AE24CC}"/>
              </a:ext>
            </a:extLst>
          </p:cNvPr>
          <p:cNvSpPr/>
          <p:nvPr/>
        </p:nvSpPr>
        <p:spPr>
          <a:xfrm>
            <a:off x="5866228" y="1331893"/>
            <a:ext cx="492369" cy="340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FBDA79-59B9-4421-82D8-BA8B4FBE916C}"/>
              </a:ext>
            </a:extLst>
          </p:cNvPr>
          <p:cNvSpPr txBox="1"/>
          <p:nvPr/>
        </p:nvSpPr>
        <p:spPr>
          <a:xfrm>
            <a:off x="4920174" y="3598608"/>
            <a:ext cx="7614140" cy="2448619"/>
          </a:xfrm>
          <a:prstGeom prst="rect">
            <a:avLst/>
          </a:prstGeom>
          <a:noFill/>
        </p:spPr>
        <p:txBody>
          <a:bodyPr wrap="square">
            <a:spAutoFit/>
          </a:bodyPr>
          <a:lstStyle/>
          <a:p>
            <a:pPr algn="ctr">
              <a:lnSpc>
                <a:spcPct val="107000"/>
              </a:lnSpc>
              <a:spcAft>
                <a:spcPts val="0"/>
              </a:spcAft>
            </a:pPr>
            <a:r>
              <a:rPr lang="ro-RO" sz="1800" dirty="0">
                <a:latin typeface="Arial" panose="020B0604020202020204" pitchFamily="34" charset="0"/>
                <a:ea typeface="Calibri" panose="020F0502020204030204" pitchFamily="34" charset="0"/>
                <a:cs typeface="Arial" panose="020B0604020202020204" pitchFamily="34" charset="0"/>
              </a:rPr>
              <a:t> „</a:t>
            </a:r>
            <a:r>
              <a:rPr lang="ro-RO" sz="1800" i="1" dirty="0">
                <a:latin typeface="Arial" panose="020B0604020202020204" pitchFamily="34" charset="0"/>
                <a:ea typeface="Calibri" panose="020F0502020204030204" pitchFamily="34" charset="0"/>
                <a:cs typeface="Arial" panose="020B0604020202020204" pitchFamily="34" charset="0"/>
              </a:rPr>
              <a:t>Cheltuielile pentru toate apartamentele curții regale și ale reginei, ale doamnelor familiei regale: </a:t>
            </a:r>
            <a:r>
              <a:rPr lang="ro-RO" sz="1800" b="1" i="1" dirty="0">
                <a:latin typeface="Arial" panose="020B0604020202020204" pitchFamily="34" charset="0"/>
                <a:ea typeface="Calibri" panose="020F0502020204030204" pitchFamily="34" charset="0"/>
                <a:cs typeface="Arial" panose="020B0604020202020204" pitchFamily="34" charset="0"/>
              </a:rPr>
              <a:t>total 25 700 000 livre</a:t>
            </a:r>
            <a:r>
              <a:rPr lang="ro-RO" sz="1800" i="1" dirty="0">
                <a:latin typeface="Arial" panose="020B0604020202020204" pitchFamily="34" charset="0"/>
                <a:ea typeface="Calibri" panose="020F0502020204030204" pitchFamily="34" charset="0"/>
                <a:cs typeface="Arial" panose="020B0604020202020204" pitchFamily="34" charset="0"/>
              </a:rPr>
              <a:t>. Alte cheltuieli:</a:t>
            </a:r>
            <a:endParaRPr lang="ro-RO" sz="1800"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i="1" dirty="0">
                <a:latin typeface="Arial" panose="020B0604020202020204" pitchFamily="34" charset="0"/>
                <a:ea typeface="Calibri" panose="020F0502020204030204" pitchFamily="34" charset="0"/>
                <a:cs typeface="Arial" panose="020B0604020202020204" pitchFamily="34" charset="0"/>
              </a:rPr>
              <a:t>Academii, academicieni: 269 000 livre</a:t>
            </a:r>
            <a:endParaRPr lang="ro-RO" sz="1800"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i="1" dirty="0">
                <a:latin typeface="Arial" panose="020B0604020202020204" pitchFamily="34" charset="0"/>
                <a:ea typeface="Calibri" panose="020F0502020204030204" pitchFamily="34" charset="0"/>
                <a:cs typeface="Arial" panose="020B0604020202020204" pitchFamily="34" charset="0"/>
              </a:rPr>
              <a:t>Biblioteca regală: 100 000 livre</a:t>
            </a:r>
            <a:endParaRPr lang="ro-RO" sz="1800"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i="1" dirty="0">
                <a:latin typeface="Arial" panose="020B0604020202020204" pitchFamily="34" charset="0"/>
                <a:ea typeface="Calibri" panose="020F0502020204030204" pitchFamily="34" charset="0"/>
                <a:cs typeface="Arial" panose="020B0604020202020204" pitchFamily="34" charset="0"/>
              </a:rPr>
              <a:t>Imprimeria regală: 100 000 livre</a:t>
            </a:r>
            <a:endParaRPr lang="ro-RO" sz="1800"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b="1" i="1" dirty="0">
                <a:latin typeface="Arial" panose="020B0604020202020204" pitchFamily="34" charset="0"/>
                <a:ea typeface="Calibri" panose="020F0502020204030204" pitchFamily="34" charset="0"/>
                <a:cs typeface="Arial" panose="020B0604020202020204" pitchFamily="34" charset="0"/>
              </a:rPr>
              <a:t>Grădina Botanică regală: 72 000 livre</a:t>
            </a:r>
            <a:endParaRPr lang="ro-RO" sz="1800" b="1" i="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i="1" dirty="0">
                <a:latin typeface="Arial" panose="020B0604020202020204" pitchFamily="34" charset="0"/>
                <a:ea typeface="Calibri" panose="020F0502020204030204" pitchFamily="34" charset="0"/>
                <a:cs typeface="Arial" panose="020B0604020202020204" pitchFamily="34" charset="0"/>
              </a:rPr>
              <a:t>Cheltuielile poliției, întreținerea străzilor: 1 400 000 livre</a:t>
            </a:r>
            <a:r>
              <a:rPr lang="ro-RO" sz="1800" dirty="0">
                <a:latin typeface="Arial" panose="020B0604020202020204" pitchFamily="34" charset="0"/>
                <a:ea typeface="Calibri" panose="020F0502020204030204" pitchFamily="34" charset="0"/>
                <a:cs typeface="Arial" panose="020B0604020202020204" pitchFamily="34" charset="0"/>
              </a:rPr>
              <a:t>”</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o-RO" sz="1800" b="1" dirty="0">
                <a:latin typeface="Arial" panose="020B0604020202020204" pitchFamily="34" charset="0"/>
                <a:ea typeface="Calibri" panose="020F0502020204030204" pitchFamily="34" charset="0"/>
                <a:cs typeface="Arial" panose="020B0604020202020204" pitchFamily="34" charset="0"/>
              </a:rPr>
              <a:t>J. Necker, </a:t>
            </a:r>
            <a:r>
              <a:rPr lang="ro-RO" sz="1800" b="1" i="1" dirty="0">
                <a:latin typeface="Arial" panose="020B0604020202020204" pitchFamily="34" charset="0"/>
                <a:ea typeface="Calibri" panose="020F0502020204030204" pitchFamily="34" charset="0"/>
                <a:cs typeface="Arial" panose="020B0604020202020204" pitchFamily="34" charset="0"/>
              </a:rPr>
              <a:t>Raport către rege</a:t>
            </a:r>
            <a:r>
              <a:rPr lang="ro-RO" sz="1800" b="1" dirty="0">
                <a:latin typeface="Arial" panose="020B0604020202020204" pitchFamily="34" charset="0"/>
                <a:ea typeface="Calibri" panose="020F0502020204030204" pitchFamily="34" charset="0"/>
                <a:cs typeface="Arial" panose="020B0604020202020204" pitchFamily="34" charset="0"/>
              </a:rPr>
              <a:t>, 1781</a:t>
            </a:r>
            <a:endParaRPr lang="ro-RO"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BA7AE82-A039-4599-9713-03F7E2E30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289" y="582867"/>
            <a:ext cx="4762500" cy="2676525"/>
          </a:xfrm>
          <a:prstGeom prst="rect">
            <a:avLst/>
          </a:prstGeom>
        </p:spPr>
      </p:pic>
      <p:pic>
        <p:nvPicPr>
          <p:cNvPr id="11" name="Picture 10">
            <a:extLst>
              <a:ext uri="{FF2B5EF4-FFF2-40B4-BE49-F238E27FC236}">
                <a16:creationId xmlns:a16="http://schemas.microsoft.com/office/drawing/2014/main" id="{F30C7793-3CC8-49AE-B166-64B3B7904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79" y="401892"/>
            <a:ext cx="4005008" cy="4005008"/>
          </a:xfrm>
          <a:prstGeom prst="rect">
            <a:avLst/>
          </a:prstGeom>
        </p:spPr>
      </p:pic>
      <p:sp>
        <p:nvSpPr>
          <p:cNvPr id="13" name="TextBox 12">
            <a:extLst>
              <a:ext uri="{FF2B5EF4-FFF2-40B4-BE49-F238E27FC236}">
                <a16:creationId xmlns:a16="http://schemas.microsoft.com/office/drawing/2014/main" id="{961AAD1C-7B36-4EE6-8DDD-1277C9733E63}"/>
              </a:ext>
            </a:extLst>
          </p:cNvPr>
          <p:cNvSpPr txBox="1"/>
          <p:nvPr/>
        </p:nvSpPr>
        <p:spPr>
          <a:xfrm>
            <a:off x="168036" y="4978780"/>
            <a:ext cx="4754880" cy="1477328"/>
          </a:xfrm>
          <a:prstGeom prst="rect">
            <a:avLst/>
          </a:prstGeom>
          <a:noFill/>
        </p:spPr>
        <p:txBody>
          <a:bodyPr wrap="square" rtlCol="0">
            <a:spAutoFit/>
          </a:bodyPr>
          <a:lstStyle/>
          <a:p>
            <a:pPr algn="ct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În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aceste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condiții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regele</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Ludovic</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 XVI-lea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convocarea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 data de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1789</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Adunării</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Stărilor</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pentru</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stabili</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noi</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impozite</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51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EA582B-EC97-4303-897A-BB7E6AE29D45}"/>
              </a:ext>
            </a:extLst>
          </p:cNvPr>
          <p:cNvSpPr txBox="1"/>
          <p:nvPr/>
        </p:nvSpPr>
        <p:spPr>
          <a:xfrm>
            <a:off x="1049694" y="516726"/>
            <a:ext cx="10296330" cy="5200847"/>
          </a:xfrm>
          <a:prstGeom prst="rect">
            <a:avLst/>
          </a:prstGeom>
          <a:noFill/>
        </p:spPr>
        <p:txBody>
          <a:bodyPr wrap="square">
            <a:spAutoFit/>
          </a:bodyPr>
          <a:lstStyle/>
          <a:p>
            <a:pPr algn="just">
              <a:lnSpc>
                <a:spcPct val="107000"/>
              </a:lnSpc>
              <a:spcAft>
                <a:spcPts val="0"/>
              </a:spcAft>
            </a:pPr>
            <a:r>
              <a:rPr lang="ro-RO" sz="2400" dirty="0">
                <a:latin typeface="Arial" panose="020B0604020202020204" pitchFamily="34" charset="0"/>
                <a:ea typeface="Calibri" panose="020F0502020204030204" pitchFamily="34" charset="0"/>
                <a:cs typeface="Arial" panose="020B0604020202020204" pitchFamily="34" charset="0"/>
              </a:rPr>
              <a:t>	„</a:t>
            </a:r>
            <a:r>
              <a:rPr lang="ro-RO" sz="2400" i="1" dirty="0">
                <a:latin typeface="Arial" panose="020B0604020202020204" pitchFamily="34" charset="0"/>
                <a:ea typeface="Calibri" panose="020F0502020204030204" pitchFamily="34" charset="0"/>
                <a:cs typeface="Arial" panose="020B0604020202020204" pitchFamily="34" charset="0"/>
              </a:rPr>
              <a:t>În anii 1788 și 1789, înaintea convocării Adunării Stărilor Generale, francezii au fost invitați să își exprime dorințele privind adunarea ce urma să se întrunească. Au fost completate peste 60 000 de caiete de doleanțe, care, pentru prima dată în istoria Franței, reflectau schimbările așteptate de populație (...)</a:t>
            </a:r>
          </a:p>
          <a:p>
            <a:pPr algn="just">
              <a:lnSpc>
                <a:spcPct val="107000"/>
              </a:lnSpc>
              <a:spcAft>
                <a:spcPts val="0"/>
              </a:spcAft>
            </a:pPr>
            <a:r>
              <a:rPr lang="ro-RO" sz="2400" i="1" dirty="0">
                <a:latin typeface="Arial" panose="020B0604020202020204" pitchFamily="34" charset="0"/>
                <a:ea typeface="Calibri" panose="020F0502020204030204" pitchFamily="34" charset="0"/>
                <a:cs typeface="Arial" panose="020B0604020202020204" pitchFamily="34" charset="0"/>
              </a:rPr>
              <a:t>4. Asigurarea unei solide </a:t>
            </a:r>
            <a:r>
              <a:rPr lang="ro-RO" sz="2400" b="1" i="1" dirty="0">
                <a:latin typeface="Arial" panose="020B0604020202020204" pitchFamily="34" charset="0"/>
                <a:ea typeface="Calibri" panose="020F0502020204030204" pitchFamily="34" charset="0"/>
                <a:cs typeface="Arial" panose="020B0604020202020204" pitchFamily="34" charset="0"/>
              </a:rPr>
              <a:t>constituții pentru Franța</a:t>
            </a:r>
            <a:r>
              <a:rPr lang="ro-RO" sz="2400" i="1" dirty="0">
                <a:latin typeface="Arial" panose="020B0604020202020204" pitchFamily="34" charset="0"/>
                <a:ea typeface="Calibri" panose="020F0502020204030204" pitchFamily="34" charset="0"/>
                <a:cs typeface="Arial" panose="020B0604020202020204" pitchFamily="34" charset="0"/>
              </a:rPr>
              <a:t>, care să stabilească pentru totdeauna în modul cel mai clar drepturile tronului și cele ale poporului. (...) </a:t>
            </a:r>
            <a:endParaRPr lang="ro-RO" sz="24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o-RO" sz="2400" i="1" dirty="0">
                <a:latin typeface="Arial" panose="020B0604020202020204" pitchFamily="34" charset="0"/>
                <a:ea typeface="Calibri" panose="020F0502020204030204" pitchFamily="34" charset="0"/>
                <a:cs typeface="Arial" panose="020B0604020202020204" pitchFamily="34" charset="0"/>
              </a:rPr>
              <a:t>7. Numai națiunea prin intermediul Adunării are dreptul să decidă în materie de impozite. (...) </a:t>
            </a:r>
            <a:endParaRPr lang="ro-RO" sz="24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o-RO" sz="2400" i="1" dirty="0">
                <a:latin typeface="Arial" panose="020B0604020202020204" pitchFamily="34" charset="0"/>
                <a:ea typeface="Calibri" panose="020F0502020204030204" pitchFamily="34" charset="0"/>
                <a:cs typeface="Arial" panose="020B0604020202020204" pitchFamily="34" charset="0"/>
              </a:rPr>
              <a:t>11. </a:t>
            </a:r>
            <a:r>
              <a:rPr lang="ro-RO" sz="2400" b="1" i="1" dirty="0">
                <a:latin typeface="Arial" panose="020B0604020202020204" pitchFamily="34" charset="0"/>
                <a:ea typeface="Calibri" panose="020F0502020204030204" pitchFamily="34" charset="0"/>
                <a:cs typeface="Arial" panose="020B0604020202020204" pitchFamily="34" charset="0"/>
              </a:rPr>
              <a:t>Libertatea presei să fie garantată.</a:t>
            </a:r>
            <a:r>
              <a:rPr lang="ro-RO" sz="2400" i="1" dirty="0">
                <a:latin typeface="Arial" panose="020B0604020202020204" pitchFamily="34" charset="0"/>
                <a:ea typeface="Calibri" panose="020F0502020204030204" pitchFamily="34" charset="0"/>
                <a:cs typeface="Arial" panose="020B0604020202020204" pitchFamily="34" charset="0"/>
              </a:rPr>
              <a:t> (...) </a:t>
            </a:r>
            <a:endParaRPr lang="ro-RO" sz="24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o-RO" sz="2400" i="1" dirty="0">
                <a:latin typeface="Arial" panose="020B0604020202020204" pitchFamily="34" charset="0"/>
                <a:ea typeface="Calibri" panose="020F0502020204030204" pitchFamily="34" charset="0"/>
                <a:cs typeface="Arial" panose="020B0604020202020204" pitchFamily="34" charset="0"/>
              </a:rPr>
              <a:t>21. </a:t>
            </a:r>
            <a:r>
              <a:rPr lang="ro-RO" sz="2400" b="1" i="1" dirty="0">
                <a:latin typeface="Arial" panose="020B0604020202020204" pitchFamily="34" charset="0"/>
                <a:ea typeface="Calibri" panose="020F0502020204030204" pitchFamily="34" charset="0"/>
                <a:cs typeface="Arial" panose="020B0604020202020204" pitchFamily="34" charset="0"/>
              </a:rPr>
              <a:t>Impozitele să fie </a:t>
            </a:r>
            <a:r>
              <a:rPr lang="ro-RO" sz="2400" b="1" i="1" dirty="0">
                <a:solidFill>
                  <a:srgbClr val="FF0000"/>
                </a:solidFill>
                <a:latin typeface="Arial" panose="020B0604020202020204" pitchFamily="34" charset="0"/>
                <a:ea typeface="Calibri" panose="020F0502020204030204" pitchFamily="34" charset="0"/>
                <a:cs typeface="Arial" panose="020B0604020202020204" pitchFamily="34" charset="0"/>
              </a:rPr>
              <a:t>reduse</a:t>
            </a:r>
            <a:r>
              <a:rPr lang="ro-RO" sz="2400" i="1" dirty="0">
                <a:latin typeface="Arial" panose="020B0604020202020204" pitchFamily="34" charset="0"/>
                <a:ea typeface="Calibri" panose="020F0502020204030204" pitchFamily="34" charset="0"/>
                <a:cs typeface="Arial" panose="020B0604020202020204" pitchFamily="34" charset="0"/>
              </a:rPr>
              <a:t>. ”</a:t>
            </a:r>
            <a:endParaRPr lang="ro-RO" sz="2400" i="1"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ro-RO" sz="2400" i="1" dirty="0">
                <a:latin typeface="Arial" panose="020B0604020202020204" pitchFamily="34" charset="0"/>
                <a:ea typeface="Calibri" panose="020F0502020204030204" pitchFamily="34" charset="0"/>
                <a:cs typeface="Arial" panose="020B0604020202020204" pitchFamily="34" charset="0"/>
              </a:rPr>
              <a:t>Caietul de doleanțe al orașului Nancy</a:t>
            </a:r>
            <a:r>
              <a:rPr lang="ro-RO" sz="2400" dirty="0">
                <a:latin typeface="Arial" panose="020B0604020202020204" pitchFamily="34" charset="0"/>
                <a:ea typeface="Calibri" panose="020F0502020204030204" pitchFamily="34" charset="0"/>
                <a:cs typeface="Arial" panose="020B0604020202020204" pitchFamily="34" charset="0"/>
              </a:rPr>
              <a:t>, 1789</a:t>
            </a:r>
            <a:endParaRPr lang="ro-RO"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989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 3">
            <a:extLst>
              <a:ext uri="{FF2B5EF4-FFF2-40B4-BE49-F238E27FC236}">
                <a16:creationId xmlns:a16="http://schemas.microsoft.com/office/drawing/2014/main" id="{2602118B-8446-4F53-99D4-57D34869785C}"/>
              </a:ext>
            </a:extLst>
          </p:cNvPr>
          <p:cNvSpPr/>
          <p:nvPr/>
        </p:nvSpPr>
        <p:spPr>
          <a:xfrm>
            <a:off x="299257" y="418569"/>
            <a:ext cx="6031206" cy="2162055"/>
          </a:xfrm>
          <a:prstGeom prst="trapezoid">
            <a:avLst>
              <a:gd name="adj" fmla="val 5472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Restul populației (bancheri, negustori, membri ai burgheziei înstărite, muncitori, țărani săraci)</a:t>
            </a:r>
          </a:p>
        </p:txBody>
      </p:sp>
      <p:sp>
        <p:nvSpPr>
          <p:cNvPr id="7" name="TextBox 6">
            <a:extLst>
              <a:ext uri="{FF2B5EF4-FFF2-40B4-BE49-F238E27FC236}">
                <a16:creationId xmlns:a16="http://schemas.microsoft.com/office/drawing/2014/main" id="{0ADB02DB-E62D-4A3E-9B80-60C260C401CC}"/>
              </a:ext>
            </a:extLst>
          </p:cNvPr>
          <p:cNvSpPr txBox="1"/>
          <p:nvPr/>
        </p:nvSpPr>
        <p:spPr>
          <a:xfrm>
            <a:off x="1479026" y="771594"/>
            <a:ext cx="3671668" cy="369332"/>
          </a:xfrm>
          <a:prstGeom prst="rect">
            <a:avLst/>
          </a:prstGeom>
          <a:noFill/>
        </p:spPr>
        <p:txBody>
          <a:bodyPr wrap="square" rtlCol="0">
            <a:spAutoFit/>
          </a:bodyPr>
          <a:lstStyle/>
          <a:p>
            <a:pPr algn="ctr"/>
            <a:r>
              <a:rPr lang="ro-RO" b="1" dirty="0">
                <a:solidFill>
                  <a:schemeClr val="bg1"/>
                </a:solidFill>
                <a:latin typeface="Arial" panose="020B0604020202020204" pitchFamily="34" charset="0"/>
                <a:cs typeface="Arial" panose="020B0604020202020204" pitchFamily="34" charset="0"/>
              </a:rPr>
              <a:t>STAREA a III-a</a:t>
            </a:r>
            <a:endParaRPr lang="en-US" b="1" dirty="0">
              <a:solidFill>
                <a:schemeClr val="bg1"/>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8AD1D697-8E44-47E7-8188-73EFA0C0E0FC}"/>
              </a:ext>
            </a:extLst>
          </p:cNvPr>
          <p:cNvCxnSpPr>
            <a:cxnSpLocks/>
          </p:cNvCxnSpPr>
          <p:nvPr/>
        </p:nvCxnSpPr>
        <p:spPr>
          <a:xfrm flipV="1">
            <a:off x="5738882" y="1499596"/>
            <a:ext cx="1871740" cy="4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6C653D2-6004-4781-9245-0D3F381E8229}"/>
              </a:ext>
            </a:extLst>
          </p:cNvPr>
          <p:cNvSpPr txBox="1"/>
          <p:nvPr/>
        </p:nvSpPr>
        <p:spPr>
          <a:xfrm>
            <a:off x="7353300" y="249700"/>
            <a:ext cx="4715895" cy="3139321"/>
          </a:xfrm>
          <a:prstGeom prst="rect">
            <a:avLst/>
          </a:prstGeom>
          <a:noFill/>
        </p:spPr>
        <p:txBody>
          <a:bodyPr wrap="square" rtlCol="0">
            <a:spAutoFit/>
          </a:bodyPr>
          <a:lstStyle/>
          <a:p>
            <a:pPr algn="ctr"/>
            <a:r>
              <a:rPr lang="ro-RO" b="1" dirty="0">
                <a:latin typeface="Arial" panose="020B0604020202020204" pitchFamily="34" charset="0"/>
                <a:cs typeface="Arial" panose="020B0604020202020204" pitchFamily="34" charset="0"/>
              </a:rPr>
              <a:t>Deputații</a:t>
            </a:r>
            <a:r>
              <a:rPr lang="ro-RO" dirty="0">
                <a:latin typeface="Arial" panose="020B0604020202020204" pitchFamily="34" charset="0"/>
                <a:cs typeface="Arial" panose="020B0604020202020204" pitchFamily="34" charset="0"/>
              </a:rPr>
              <a:t> Stării a III-a au decis să se separe de cei ai Stărilor I și a II-a și au format o </a:t>
            </a:r>
            <a:r>
              <a:rPr lang="ro-RO" b="1" dirty="0">
                <a:latin typeface="Arial" panose="020B0604020202020204" pitchFamily="34" charset="0"/>
                <a:cs typeface="Arial" panose="020B0604020202020204" pitchFamily="34" charset="0"/>
              </a:rPr>
              <a:t>Adunare Națională Constituantă.</a:t>
            </a:r>
          </a:p>
          <a:p>
            <a:pPr algn="ctr"/>
            <a:endParaRPr lang="ro-RO" dirty="0">
              <a:latin typeface="Arial" panose="020B0604020202020204" pitchFamily="34" charset="0"/>
              <a:cs typeface="Arial" panose="020B0604020202020204" pitchFamily="34" charset="0"/>
            </a:endParaRPr>
          </a:p>
          <a:p>
            <a:pPr algn="ctr"/>
            <a:endParaRPr lang="ro-RO" dirty="0">
              <a:latin typeface="Arial" panose="020B0604020202020204" pitchFamily="34" charset="0"/>
              <a:cs typeface="Arial" panose="020B0604020202020204" pitchFamily="34" charset="0"/>
            </a:endParaRPr>
          </a:p>
          <a:p>
            <a:pPr algn="ctr"/>
            <a:endParaRPr lang="ro-RO" dirty="0">
              <a:latin typeface="Arial" panose="020B0604020202020204" pitchFamily="34" charset="0"/>
              <a:cs typeface="Arial" panose="020B0604020202020204" pitchFamily="34" charset="0"/>
            </a:endParaRPr>
          </a:p>
          <a:p>
            <a:pPr algn="ctr"/>
            <a:endParaRPr lang="ro-RO" dirty="0">
              <a:latin typeface="Arial" panose="020B0604020202020204" pitchFamily="34" charset="0"/>
              <a:cs typeface="Arial" panose="020B0604020202020204" pitchFamily="34" charset="0"/>
            </a:endParaRPr>
          </a:p>
          <a:p>
            <a:pPr algn="ctr"/>
            <a:r>
              <a:rPr lang="ro-RO" b="1" dirty="0">
                <a:latin typeface="Arial" panose="020B0604020202020204" pitchFamily="34" charset="0"/>
                <a:cs typeface="Arial" panose="020B0604020202020204" pitchFamily="34" charset="0"/>
              </a:rPr>
              <a:t>Care era scopul?</a:t>
            </a:r>
          </a:p>
          <a:p>
            <a:pPr algn="ctr"/>
            <a:endParaRPr lang="ro-RO" dirty="0">
              <a:latin typeface="Arial" panose="020B0604020202020204" pitchFamily="34" charset="0"/>
              <a:cs typeface="Arial" panose="020B0604020202020204" pitchFamily="34" charset="0"/>
            </a:endParaRPr>
          </a:p>
          <a:p>
            <a:pPr algn="ctr"/>
            <a:r>
              <a:rPr lang="ro-RO" dirty="0">
                <a:latin typeface="Arial" panose="020B0604020202020204" pitchFamily="34" charset="0"/>
                <a:cs typeface="Arial" panose="020B0604020202020204" pitchFamily="34" charset="0"/>
              </a:rPr>
              <a:t>Elaborarea unei </a:t>
            </a:r>
            <a:r>
              <a:rPr lang="ro-RO" b="1" dirty="0">
                <a:solidFill>
                  <a:srgbClr val="FF0000"/>
                </a:solidFill>
                <a:latin typeface="Arial" panose="020B0604020202020204" pitchFamily="34" charset="0"/>
                <a:cs typeface="Arial" panose="020B0604020202020204" pitchFamily="34" charset="0"/>
              </a:rPr>
              <a:t>Constituții</a:t>
            </a:r>
            <a:r>
              <a:rPr lang="ro-RO" dirty="0">
                <a:latin typeface="Arial" panose="020B0604020202020204" pitchFamily="34" charset="0"/>
                <a:cs typeface="Arial" panose="020B0604020202020204" pitchFamily="34" charset="0"/>
              </a:rPr>
              <a:t>, astfel încât să se limiteze puterea monarhului.</a:t>
            </a:r>
            <a:endParaRPr lang="en-US" dirty="0">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1E9FBCC8-1DBD-4BB2-ACD4-66135FF9DEC3}"/>
              </a:ext>
            </a:extLst>
          </p:cNvPr>
          <p:cNvSpPr/>
          <p:nvPr/>
        </p:nvSpPr>
        <p:spPr>
          <a:xfrm>
            <a:off x="9499470" y="1283696"/>
            <a:ext cx="588041" cy="994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A06FBD-FDBD-41B8-94C7-0E0C6EBC5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49" y="2859738"/>
            <a:ext cx="5167533" cy="3856271"/>
          </a:xfrm>
          <a:prstGeom prst="rect">
            <a:avLst/>
          </a:prstGeom>
        </p:spPr>
      </p:pic>
      <p:sp>
        <p:nvSpPr>
          <p:cNvPr id="23" name="TextBox 22">
            <a:extLst>
              <a:ext uri="{FF2B5EF4-FFF2-40B4-BE49-F238E27FC236}">
                <a16:creationId xmlns:a16="http://schemas.microsoft.com/office/drawing/2014/main" id="{FC242C5F-5774-4859-A1DB-A8D8DDE68DE6}"/>
              </a:ext>
            </a:extLst>
          </p:cNvPr>
          <p:cNvSpPr txBox="1"/>
          <p:nvPr/>
        </p:nvSpPr>
        <p:spPr>
          <a:xfrm>
            <a:off x="5913857" y="4778590"/>
            <a:ext cx="6390683" cy="1477328"/>
          </a:xfrm>
          <a:prstGeom prst="rect">
            <a:avLst/>
          </a:prstGeom>
          <a:noFill/>
        </p:spPr>
        <p:txBody>
          <a:bodyPr wrap="square" rtlCol="0">
            <a:spAutoFit/>
          </a:bodyPr>
          <a:lstStyle/>
          <a:p>
            <a:pPr algn="ct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Măsurile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luate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care a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trimis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armata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să</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înconjoare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țării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provocat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revolta</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locuitorilor</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din Paris.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iulie</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1789</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aceștia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asalt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și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cucerit</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Bastilia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închisoarea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care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reprezenta</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simbolul</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puterii</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nelimitate</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 </a:t>
            </a:r>
            <a:r>
              <a:rPr lang="en-US"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monarhului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4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2" descr="O imagine care conține text, carte&#10;&#10;Descriere generată automat">
            <a:extLst>
              <a:ext uri="{FF2B5EF4-FFF2-40B4-BE49-F238E27FC236}">
                <a16:creationId xmlns:a16="http://schemas.microsoft.com/office/drawing/2014/main" id="{00E11802-FE94-4FB7-A3FA-E7D65BFD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0" y="166168"/>
            <a:ext cx="4963419" cy="6531263"/>
          </a:xfrm>
          <a:prstGeom prst="rect">
            <a:avLst/>
          </a:prstGeom>
        </p:spPr>
      </p:pic>
      <p:sp>
        <p:nvSpPr>
          <p:cNvPr id="8" name="TextBox 7">
            <a:extLst>
              <a:ext uri="{FF2B5EF4-FFF2-40B4-BE49-F238E27FC236}">
                <a16:creationId xmlns:a16="http://schemas.microsoft.com/office/drawing/2014/main" id="{87AFABA7-5358-49E1-9EE2-A0C32FD3B704}"/>
              </a:ext>
            </a:extLst>
          </p:cNvPr>
          <p:cNvSpPr txBox="1"/>
          <p:nvPr/>
        </p:nvSpPr>
        <p:spPr>
          <a:xfrm>
            <a:off x="5402533" y="589085"/>
            <a:ext cx="6546658" cy="1384995"/>
          </a:xfrm>
          <a:prstGeom prst="rect">
            <a:avLst/>
          </a:prstGeom>
          <a:noFill/>
        </p:spPr>
        <p:txBody>
          <a:bodyPr wrap="square" rtlCol="0">
            <a:spAutoFit/>
          </a:bodyPr>
          <a:lstStyle/>
          <a:p>
            <a:pPr algn="ctr"/>
            <a:r>
              <a:rPr lang="ro-RO" sz="2800" b="1" dirty="0">
                <a:latin typeface="Arial" panose="020B0604020202020204" pitchFamily="34" charset="0"/>
                <a:cs typeface="Arial" panose="020B0604020202020204" pitchFamily="34" charset="0"/>
              </a:rPr>
              <a:t>Declarația Drepturilor Omului și ale Cetățeanului</a:t>
            </a:r>
          </a:p>
          <a:p>
            <a:pPr algn="ctr"/>
            <a:r>
              <a:rPr lang="ro-RO" sz="2800" b="1" dirty="0">
                <a:latin typeface="Arial" panose="020B0604020202020204" pitchFamily="34" charset="0"/>
                <a:cs typeface="Arial" panose="020B0604020202020204" pitchFamily="34" charset="0"/>
              </a:rPr>
              <a:t>(1789)</a:t>
            </a:r>
            <a:endParaRPr lang="en-US" sz="2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A16C64-14D8-4705-87D0-8A554992D841}"/>
              </a:ext>
            </a:extLst>
          </p:cNvPr>
          <p:cNvSpPr txBox="1"/>
          <p:nvPr/>
        </p:nvSpPr>
        <p:spPr>
          <a:xfrm>
            <a:off x="5220192" y="2521059"/>
            <a:ext cx="6911340" cy="1815882"/>
          </a:xfrm>
          <a:prstGeom prst="rect">
            <a:avLst/>
          </a:prstGeom>
          <a:noFill/>
        </p:spPr>
        <p:txBody>
          <a:bodyPr wrap="square" rtlCol="0">
            <a:spAutoFit/>
          </a:bodyPr>
          <a:lstStyle/>
          <a:p>
            <a:pPr algn="ctr"/>
            <a:r>
              <a:rPr lang="ro-RO" sz="2800" dirty="0">
                <a:latin typeface="Arial" panose="020B0604020202020204" pitchFamily="34" charset="0"/>
                <a:cs typeface="Arial" panose="020B0604020202020204" pitchFamily="34" charset="0"/>
              </a:rPr>
              <a:t>Conținutul declarației este puternic </a:t>
            </a:r>
            <a:r>
              <a:rPr lang="ro-RO" sz="2800" b="1" dirty="0">
                <a:latin typeface="Arial" panose="020B0604020202020204" pitchFamily="34" charset="0"/>
                <a:cs typeface="Arial" panose="020B0604020202020204" pitchFamily="34" charset="0"/>
              </a:rPr>
              <a:t>influențat de Iluminism și de „Declarația de independență a celor 13 colonii”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8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836</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Revoluția Franceză. De la supus la cetățean 1789</vt:lpstr>
      <vt:lpstr>PowerPoint Presentation</vt:lpstr>
      <vt:lpstr>PowerPoint Presentation</vt:lpstr>
      <vt:lpstr>PowerPoint Presentation</vt:lpstr>
      <vt:lpstr>De ce izbucnește Revoluția?</vt:lpstr>
      <vt:lpstr>PowerPoint Presentation</vt:lpstr>
      <vt:lpstr>PowerPoint Presentation</vt:lpstr>
      <vt:lpstr>PowerPoint Presentation</vt:lpstr>
      <vt:lpstr>PowerPoint Presentation</vt:lpstr>
      <vt:lpstr>PowerPoint Presentation</vt:lpstr>
      <vt:lpstr>PowerPoint Presentation</vt:lpstr>
      <vt:lpstr>Ruta de la Paris la Varennes, aproximativ 250 km</vt:lpstr>
      <vt:lpstr>Întoarcerea familiei regale la Paris pe 25 iunie 1791, planșă colorată după un desen de Jean Louis Prieur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Revoluția Franceză. De la supus la cetățean</dc:title>
  <dc:creator>ALEXANDRU DANUT ZIPISI</dc:creator>
  <cp:lastModifiedBy>ALEXANDRU DANUT ZIPISI</cp:lastModifiedBy>
  <cp:revision>72</cp:revision>
  <dcterms:created xsi:type="dcterms:W3CDTF">2021-03-15T06:10:45Z</dcterms:created>
  <dcterms:modified xsi:type="dcterms:W3CDTF">2021-03-19T12:13:06Z</dcterms:modified>
</cp:coreProperties>
</file>